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25" r:id="rId2"/>
    <p:sldId id="378" r:id="rId3"/>
    <p:sldId id="379" r:id="rId4"/>
    <p:sldId id="426" r:id="rId5"/>
    <p:sldId id="432" r:id="rId6"/>
    <p:sldId id="424" r:id="rId7"/>
    <p:sldId id="399" r:id="rId8"/>
    <p:sldId id="400" r:id="rId9"/>
    <p:sldId id="401" r:id="rId10"/>
    <p:sldId id="391" r:id="rId11"/>
    <p:sldId id="310" r:id="rId12"/>
    <p:sldId id="396" r:id="rId13"/>
    <p:sldId id="431" r:id="rId14"/>
    <p:sldId id="314" r:id="rId15"/>
    <p:sldId id="433" r:id="rId16"/>
    <p:sldId id="416" r:id="rId17"/>
    <p:sldId id="417" r:id="rId18"/>
    <p:sldId id="423" r:id="rId19"/>
    <p:sldId id="434" r:id="rId20"/>
    <p:sldId id="429" r:id="rId21"/>
    <p:sldId id="420" r:id="rId22"/>
    <p:sldId id="435" r:id="rId23"/>
  </p:sldIdLst>
  <p:sldSz cx="9144000" cy="6858000" type="screen4x3"/>
  <p:notesSz cx="6889750" cy="100187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tandard inndeling" id="{8ACF6A10-BF9C-4111-8906-7AFB24F1911E}">
          <p14:sldIdLst>
            <p14:sldId id="425"/>
            <p14:sldId id="378"/>
            <p14:sldId id="379"/>
            <p14:sldId id="426"/>
            <p14:sldId id="432"/>
            <p14:sldId id="424"/>
            <p14:sldId id="399"/>
            <p14:sldId id="400"/>
            <p14:sldId id="401"/>
            <p14:sldId id="391"/>
            <p14:sldId id="310"/>
            <p14:sldId id="396"/>
            <p14:sldId id="431"/>
            <p14:sldId id="314"/>
            <p14:sldId id="433"/>
            <p14:sldId id="416"/>
            <p14:sldId id="417"/>
            <p14:sldId id="423"/>
            <p14:sldId id="434"/>
            <p14:sldId id="429"/>
            <p14:sldId id="420"/>
            <p14:sldId id="43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 Smith-Strøm" initials="HS" lastIdx="5" clrIdx="0">
    <p:extLst>
      <p:ext uri="{19B8F6BF-5375-455C-9EA6-DF929625EA0E}">
        <p15:presenceInfo xmlns:p15="http://schemas.microsoft.com/office/powerpoint/2012/main" xmlns="" userId="S-1-5-21-2654736681-1321197463-3984530894-5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A968"/>
    <a:srgbClr val="E44E46"/>
    <a:srgbClr val="E65343"/>
    <a:srgbClr val="DB3F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01" autoAdjust="0"/>
    <p:restoredTop sz="93979" autoAdjust="0"/>
  </p:normalViewPr>
  <p:slideViewPr>
    <p:cSldViewPr>
      <p:cViewPr>
        <p:scale>
          <a:sx n="80" d="100"/>
          <a:sy n="80" d="100"/>
        </p:scale>
        <p:origin x="-1554" y="-336"/>
      </p:cViewPr>
      <p:guideLst>
        <p:guide orient="horz" pos="2160"/>
        <p:guide pos="2880"/>
      </p:guideLst>
    </p:cSldViewPr>
  </p:slideViewPr>
  <p:outlineViewPr>
    <p:cViewPr>
      <p:scale>
        <a:sx n="33" d="100"/>
        <a:sy n="33" d="100"/>
      </p:scale>
      <p:origin x="0" y="-13060"/>
    </p:cViewPr>
  </p:outlineViewPr>
  <p:notesTextViewPr>
    <p:cViewPr>
      <p:scale>
        <a:sx n="1" d="1"/>
        <a:sy n="1" d="1"/>
      </p:scale>
      <p:origin x="0" y="0"/>
    </p:cViewPr>
  </p:notesTextViewPr>
  <p:sorterViewPr>
    <p:cViewPr>
      <p:scale>
        <a:sx n="66" d="100"/>
        <a:sy n="66" d="100"/>
      </p:scale>
      <p:origin x="0" y="-3356"/>
    </p:cViewPr>
  </p:sorterViewPr>
  <p:notesViewPr>
    <p:cSldViewPr>
      <p:cViewPr varScale="1">
        <p:scale>
          <a:sx n="100" d="100"/>
          <a:sy n="100" d="100"/>
        </p:scale>
        <p:origin x="-3552" y="-84"/>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85558" cy="500936"/>
          </a:xfrm>
          <a:prstGeom prst="rect">
            <a:avLst/>
          </a:prstGeom>
        </p:spPr>
        <p:txBody>
          <a:bodyPr vert="horz" lIns="92446" tIns="46223" rIns="92446" bIns="46223" rtlCol="0"/>
          <a:lstStyle>
            <a:lvl1pPr algn="l">
              <a:defRPr sz="1200"/>
            </a:lvl1pPr>
          </a:lstStyle>
          <a:p>
            <a:endParaRPr lang="nb-NO" dirty="0"/>
          </a:p>
        </p:txBody>
      </p:sp>
      <p:sp>
        <p:nvSpPr>
          <p:cNvPr id="3" name="Plassholder for dato 2"/>
          <p:cNvSpPr>
            <a:spLocks noGrp="1"/>
          </p:cNvSpPr>
          <p:nvPr>
            <p:ph type="dt" sz="quarter" idx="1"/>
          </p:nvPr>
        </p:nvSpPr>
        <p:spPr>
          <a:xfrm>
            <a:off x="3902598" y="0"/>
            <a:ext cx="2985558" cy="500936"/>
          </a:xfrm>
          <a:prstGeom prst="rect">
            <a:avLst/>
          </a:prstGeom>
        </p:spPr>
        <p:txBody>
          <a:bodyPr vert="horz" lIns="92446" tIns="46223" rIns="92446" bIns="46223" rtlCol="0"/>
          <a:lstStyle>
            <a:lvl1pPr algn="r">
              <a:defRPr sz="1200"/>
            </a:lvl1pPr>
          </a:lstStyle>
          <a:p>
            <a:fld id="{0ED70CDE-D9CE-4354-94E4-1FD6DB967311}" type="datetimeFigureOut">
              <a:rPr lang="nb-NO" smtClean="0"/>
              <a:pPr/>
              <a:t>08.10.2018</a:t>
            </a:fld>
            <a:endParaRPr lang="nb-NO" dirty="0"/>
          </a:p>
        </p:txBody>
      </p:sp>
      <p:sp>
        <p:nvSpPr>
          <p:cNvPr id="4" name="Plassholder for bunntekst 3"/>
          <p:cNvSpPr>
            <a:spLocks noGrp="1"/>
          </p:cNvSpPr>
          <p:nvPr>
            <p:ph type="ftr" sz="quarter" idx="2"/>
          </p:nvPr>
        </p:nvSpPr>
        <p:spPr>
          <a:xfrm>
            <a:off x="1" y="9516038"/>
            <a:ext cx="2985558" cy="500936"/>
          </a:xfrm>
          <a:prstGeom prst="rect">
            <a:avLst/>
          </a:prstGeom>
        </p:spPr>
        <p:txBody>
          <a:bodyPr vert="horz" lIns="92446" tIns="46223" rIns="92446" bIns="46223"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902598" y="9516038"/>
            <a:ext cx="2985558" cy="500936"/>
          </a:xfrm>
          <a:prstGeom prst="rect">
            <a:avLst/>
          </a:prstGeom>
        </p:spPr>
        <p:txBody>
          <a:bodyPr vert="horz" lIns="92446" tIns="46223" rIns="92446" bIns="46223" rtlCol="0" anchor="b"/>
          <a:lstStyle>
            <a:lvl1pPr algn="r">
              <a:defRPr sz="1200"/>
            </a:lvl1pPr>
          </a:lstStyle>
          <a:p>
            <a:fld id="{8CA25AF9-6F74-472F-B3FF-34E5DD318366}" type="slidenum">
              <a:rPr lang="nb-NO" smtClean="0"/>
              <a:pPr/>
              <a:t>‹nr.›</a:t>
            </a:fld>
            <a:endParaRPr lang="nb-NO" dirty="0"/>
          </a:p>
        </p:txBody>
      </p:sp>
    </p:spTree>
    <p:extLst>
      <p:ext uri="{BB962C8B-B14F-4D97-AF65-F5344CB8AC3E}">
        <p14:creationId xmlns:p14="http://schemas.microsoft.com/office/powerpoint/2010/main" xmlns=""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85558" cy="500936"/>
          </a:xfrm>
          <a:prstGeom prst="rect">
            <a:avLst/>
          </a:prstGeom>
        </p:spPr>
        <p:txBody>
          <a:bodyPr vert="horz" lIns="92446" tIns="46223" rIns="92446" bIns="46223" rtlCol="0"/>
          <a:lstStyle>
            <a:lvl1pPr algn="l">
              <a:defRPr sz="1200"/>
            </a:lvl1pPr>
          </a:lstStyle>
          <a:p>
            <a:endParaRPr lang="nb-NO" dirty="0"/>
          </a:p>
        </p:txBody>
      </p:sp>
      <p:sp>
        <p:nvSpPr>
          <p:cNvPr id="3" name="Plassholder for dato 2"/>
          <p:cNvSpPr>
            <a:spLocks noGrp="1"/>
          </p:cNvSpPr>
          <p:nvPr>
            <p:ph type="dt" idx="1"/>
          </p:nvPr>
        </p:nvSpPr>
        <p:spPr>
          <a:xfrm>
            <a:off x="3902598" y="0"/>
            <a:ext cx="2985558" cy="500936"/>
          </a:xfrm>
          <a:prstGeom prst="rect">
            <a:avLst/>
          </a:prstGeom>
        </p:spPr>
        <p:txBody>
          <a:bodyPr vert="horz" lIns="92446" tIns="46223" rIns="92446" bIns="46223" rtlCol="0"/>
          <a:lstStyle>
            <a:lvl1pPr algn="r">
              <a:defRPr sz="1200"/>
            </a:lvl1pPr>
          </a:lstStyle>
          <a:p>
            <a:fld id="{8FDDE89A-F0D7-4FF6-B2F1-98DC7792C91E}" type="datetimeFigureOut">
              <a:rPr lang="nb-NO" smtClean="0"/>
              <a:pPr/>
              <a:t>08.10.2018</a:t>
            </a:fld>
            <a:endParaRPr lang="nb-NO" dirty="0"/>
          </a:p>
        </p:txBody>
      </p:sp>
      <p:sp>
        <p:nvSpPr>
          <p:cNvPr id="4" name="Plassholder for lysbilde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2446" tIns="46223" rIns="92446" bIns="46223" rtlCol="0" anchor="ctr"/>
          <a:lstStyle/>
          <a:p>
            <a:endParaRPr lang="nb-NO" dirty="0"/>
          </a:p>
        </p:txBody>
      </p:sp>
      <p:sp>
        <p:nvSpPr>
          <p:cNvPr id="5" name="Plassholder for notater 4"/>
          <p:cNvSpPr>
            <a:spLocks noGrp="1"/>
          </p:cNvSpPr>
          <p:nvPr>
            <p:ph type="body" sz="quarter" idx="3"/>
          </p:nvPr>
        </p:nvSpPr>
        <p:spPr>
          <a:xfrm>
            <a:off x="688976" y="4758889"/>
            <a:ext cx="5511800" cy="4508421"/>
          </a:xfrm>
          <a:prstGeom prst="rect">
            <a:avLst/>
          </a:prstGeom>
        </p:spPr>
        <p:txBody>
          <a:bodyPr vert="horz" lIns="92446" tIns="46223" rIns="92446" bIns="46223"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516038"/>
            <a:ext cx="2985558" cy="500936"/>
          </a:xfrm>
          <a:prstGeom prst="rect">
            <a:avLst/>
          </a:prstGeom>
        </p:spPr>
        <p:txBody>
          <a:bodyPr vert="horz" lIns="92446" tIns="46223" rIns="92446" bIns="46223"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902598" y="9516038"/>
            <a:ext cx="2985558" cy="500936"/>
          </a:xfrm>
          <a:prstGeom prst="rect">
            <a:avLst/>
          </a:prstGeom>
        </p:spPr>
        <p:txBody>
          <a:bodyPr vert="horz" lIns="92446" tIns="46223" rIns="92446" bIns="46223" rtlCol="0" anchor="b"/>
          <a:lstStyle>
            <a:lvl1pPr algn="r">
              <a:defRPr sz="1200"/>
            </a:lvl1pPr>
          </a:lstStyle>
          <a:p>
            <a:fld id="{EF8A2AF7-2D85-4421-9B02-2B5F9CC37447}" type="slidenum">
              <a:rPr lang="nb-NO" smtClean="0"/>
              <a:pPr/>
              <a:t>‹nr.›</a:t>
            </a:fld>
            <a:endParaRPr lang="nb-NO" dirty="0"/>
          </a:p>
        </p:txBody>
      </p:sp>
    </p:spTree>
    <p:extLst>
      <p:ext uri="{BB962C8B-B14F-4D97-AF65-F5344CB8AC3E}">
        <p14:creationId xmlns:p14="http://schemas.microsoft.com/office/powerpoint/2010/main" xmlns=""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p:txBody>
      </p:sp>
      <p:sp>
        <p:nvSpPr>
          <p:cNvPr id="4" name="Plassholder for lysbildenummer 3"/>
          <p:cNvSpPr>
            <a:spLocks noGrp="1"/>
          </p:cNvSpPr>
          <p:nvPr>
            <p:ph type="sldNum" sz="quarter" idx="10"/>
          </p:nvPr>
        </p:nvSpPr>
        <p:spPr/>
        <p:txBody>
          <a:bodyPr/>
          <a:lstStyle/>
          <a:p>
            <a:pPr defTabSz="924458">
              <a:defRPr/>
            </a:pPr>
            <a:fld id="{EF8A2AF7-2D85-4421-9B02-2B5F9CC37447}" type="slidenum">
              <a:rPr lang="nb-NO">
                <a:solidFill>
                  <a:prstClr val="black"/>
                </a:solidFill>
                <a:latin typeface="Calibri"/>
              </a:rPr>
              <a:pPr defTabSz="924458">
                <a:defRPr/>
              </a:pPr>
              <a:t>1</a:t>
            </a:fld>
            <a:endParaRPr lang="nb-NO">
              <a:solidFill>
                <a:prstClr val="black"/>
              </a:solidFill>
              <a:latin typeface="Calibri"/>
            </a:endParaRPr>
          </a:p>
        </p:txBody>
      </p:sp>
    </p:spTree>
    <p:extLst>
      <p:ext uri="{BB962C8B-B14F-4D97-AF65-F5344CB8AC3E}">
        <p14:creationId xmlns:p14="http://schemas.microsoft.com/office/powerpoint/2010/main" xmlns="" val="21533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 noe om</a:t>
            </a:r>
            <a:r>
              <a:rPr lang="nb-NO" baseline="0" dirty="0" smtClean="0"/>
              <a:t> inklusjonskriterier</a:t>
            </a:r>
          </a:p>
          <a:p>
            <a:endParaRPr lang="nb-NO" baseline="0" dirty="0" smtClean="0"/>
          </a:p>
          <a:p>
            <a:r>
              <a:rPr lang="nb-NO" baseline="0" dirty="0" smtClean="0"/>
              <a:t>Si noe om randomisering – kommuner, ikke pasienter for å unngå at samme hjemmesykepleier</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10</a:t>
            </a:fld>
            <a:endParaRPr lang="nb-NO" dirty="0"/>
          </a:p>
        </p:txBody>
      </p:sp>
    </p:spTree>
    <p:extLst>
      <p:ext uri="{BB962C8B-B14F-4D97-AF65-F5344CB8AC3E}">
        <p14:creationId xmlns:p14="http://schemas.microsoft.com/office/powerpoint/2010/main" xmlns="" val="346225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400" dirty="0"/>
          </a:p>
          <a:p>
            <a:r>
              <a:rPr lang="nb-NO" sz="1400" dirty="0"/>
              <a:t>Den </a:t>
            </a:r>
            <a:r>
              <a:rPr lang="nb-NO" sz="1400" b="1" dirty="0"/>
              <a:t>telemedisinske intervensjonen som ble </a:t>
            </a:r>
            <a:r>
              <a:rPr lang="nb-NO" sz="1400" dirty="0"/>
              <a:t>anvendt i studien bestod av en web basert samhandlingsplattform og en mobil telefon som muliggjorde direkte kommunikasjon mellom helsepersonell i poliklinikken og sykepleierne i primærhelsetjenesten. </a:t>
            </a:r>
          </a:p>
          <a:p>
            <a:endParaRPr lang="nb-NO" sz="1400" dirty="0"/>
          </a:p>
          <a:p>
            <a:r>
              <a:rPr lang="nb-NO" sz="1400" dirty="0"/>
              <a:t>Første konsultasjon skjer ved poliklinikken. Ved første konsultasjon, altså ved baseline, ble sårdiagnosen stilt, såret ble klassifiseres etter UT klassifikasjons system, informert samtykke ble innhentet. </a:t>
            </a:r>
          </a:p>
          <a:p>
            <a:endParaRPr lang="nb-NO" sz="1400" dirty="0"/>
          </a:p>
          <a:p>
            <a:r>
              <a:rPr lang="nb-NO" sz="1400" b="1" dirty="0"/>
              <a:t>Dersom</a:t>
            </a:r>
            <a:r>
              <a:rPr lang="nb-NO" sz="1400" dirty="0"/>
              <a:t> pasienten samtykket til deltakelse ble pasienten randomisert til enten TM oppføling eller standard oppfølging basert på hvilken kluster de tilhørte.</a:t>
            </a:r>
          </a:p>
          <a:p>
            <a:endParaRPr lang="nb-NO" sz="1400" dirty="0"/>
          </a:p>
          <a:p>
            <a:r>
              <a:rPr lang="nb-NO" sz="1400" b="1" dirty="0"/>
              <a:t>2 uker </a:t>
            </a:r>
            <a:r>
              <a:rPr lang="nb-NO" sz="1400" dirty="0"/>
              <a:t>etter første konsultasjon ved poliklinikken kom pasienten tilbake til poliklinikken sammen med hjemmespl for ny diagnostisering og etablering av rutiner med hjemmespl og opplæring av hjemmesykepleie i TM utstyr og sårbehandling.</a:t>
            </a:r>
          </a:p>
          <a:p>
            <a:endParaRPr lang="nb-NO" sz="1400" dirty="0"/>
          </a:p>
          <a:p>
            <a:r>
              <a:rPr lang="nb-NO" sz="1400" b="1" dirty="0"/>
              <a:t>Deretter ble  </a:t>
            </a:r>
            <a:r>
              <a:rPr lang="nb-NO" sz="1400" dirty="0"/>
              <a:t>pasienten overført  til hjemmesykepleien med kontroll hver 6 uke på poliklinikken. I oppfølgings perioden i hjemmesykepleien, mellom hver konsultasjon på poliklinikken, tok hjemmesykepleien bilder av såret og sendt bilde sammen med skriftlig sårvurdering til ekspert teamet på poliklinikken minimum en gang per uke. </a:t>
            </a:r>
          </a:p>
          <a:p>
            <a:endParaRPr lang="nb-NO" sz="1400" dirty="0"/>
          </a:p>
          <a:p>
            <a:r>
              <a:rPr lang="nb-NO" sz="1400" b="1" dirty="0"/>
              <a:t>Deretter vurderte </a:t>
            </a:r>
            <a:r>
              <a:rPr lang="nb-NO" sz="1400" dirty="0"/>
              <a:t>ekspert teamet på poliklinikken såret og sendte skriftlig informasjon tilbake til hjemmesykepleien uten at pasienten fysisk  </a:t>
            </a:r>
            <a:r>
              <a:rPr lang="nb-NO" sz="1400" b="1" dirty="0"/>
              <a:t>var</a:t>
            </a:r>
            <a:r>
              <a:rPr lang="nb-NO" sz="1400" dirty="0"/>
              <a:t> tilstede på sykehuset. </a:t>
            </a:r>
          </a:p>
          <a:p>
            <a:endParaRPr lang="nb-NO" sz="1400" dirty="0"/>
          </a:p>
          <a:p>
            <a:r>
              <a:rPr lang="nb-NO" sz="1400" b="1" dirty="0"/>
              <a:t>Pasienter som fikk standard behandling gikk til </a:t>
            </a:r>
            <a:r>
              <a:rPr lang="nb-NO" sz="1400" dirty="0"/>
              <a:t>kontroll hver 2. uke på poliklinikken</a:t>
            </a:r>
          </a:p>
          <a:p>
            <a:endParaRPr lang="nb-NO" sz="1400" b="1" dirty="0">
              <a:solidFill>
                <a:srgbClr val="FF0000"/>
              </a:solidFill>
            </a:endParaRPr>
          </a:p>
          <a:p>
            <a:r>
              <a:rPr lang="nb-NO" sz="1400" dirty="0"/>
              <a:t>Såreprosedyrene som ble anvendt i studien var evidensbaserte </a:t>
            </a:r>
            <a:endParaRPr lang="nb-NO" sz="1400" b="1" dirty="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11</a:t>
            </a:fld>
            <a:endParaRPr lang="nb-NO"/>
          </a:p>
        </p:txBody>
      </p:sp>
    </p:spTree>
    <p:extLst>
      <p:ext uri="{BB962C8B-B14F-4D97-AF65-F5344CB8AC3E}">
        <p14:creationId xmlns:p14="http://schemas.microsoft.com/office/powerpoint/2010/main" xmlns="" val="406554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Denne tabellen viser alvorlighetsgraden av sårene pasientene hadde i henhold til UT klassifikasjons system. Hovedvekten av sårene var klassifisert i grade 1 og stage A og B i begge gruppene </a:t>
            </a:r>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12</a:t>
            </a:fld>
            <a:endParaRPr lang="nb-NO"/>
          </a:p>
        </p:txBody>
      </p:sp>
    </p:spTree>
    <p:extLst>
      <p:ext uri="{BB962C8B-B14F-4D97-AF65-F5344CB8AC3E}">
        <p14:creationId xmlns:p14="http://schemas.microsoft.com/office/powerpoint/2010/main" xmlns="" val="273180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endParaRPr lang="en-US" dirty="0" smtClean="0">
              <a:solidFill>
                <a:srgbClr val="FF0000"/>
              </a:solidFill>
            </a:endParaRPr>
          </a:p>
          <a:p>
            <a:pPr defTabSz="924458">
              <a:defRPr/>
            </a:pPr>
            <a:endParaRPr lang="en-US" dirty="0" smtClean="0">
              <a:solidFill>
                <a:srgbClr val="FF0000"/>
              </a:solidFill>
            </a:endParaRPr>
          </a:p>
          <a:p>
            <a:pPr defTabSz="924458">
              <a:defRPr/>
            </a:pPr>
            <a:endParaRPr lang="en-US" dirty="0" smtClean="0">
              <a:solidFill>
                <a:srgbClr val="FF0000"/>
              </a:solidFill>
            </a:endParaRPr>
          </a:p>
          <a:p>
            <a:pPr defTabSz="924458">
              <a:defRPr/>
            </a:pPr>
            <a:r>
              <a:rPr lang="en-US" dirty="0" smtClean="0">
                <a:solidFill>
                  <a:srgbClr val="FF0000"/>
                </a:solidFill>
              </a:rPr>
              <a:t>Telemedicine follow-up among patients in primary health care </a:t>
            </a:r>
            <a:r>
              <a:rPr lang="en-US" b="1" dirty="0" smtClean="0">
                <a:solidFill>
                  <a:srgbClr val="FF0000"/>
                </a:solidFill>
              </a:rPr>
              <a:t>was non-inferior to standard outpatient care </a:t>
            </a:r>
            <a:r>
              <a:rPr lang="en-US" dirty="0" smtClean="0">
                <a:solidFill>
                  <a:srgbClr val="FF0000"/>
                </a:solidFill>
              </a:rPr>
              <a:t>with regard to healing time among those whose ulcers healed</a:t>
            </a:r>
          </a:p>
          <a:p>
            <a:r>
              <a:rPr lang="nb-NO" dirty="0"/>
              <a:t>Når det gjelder resultater fra det primære </a:t>
            </a:r>
            <a:r>
              <a:rPr lang="nb-NO" dirty="0" err="1"/>
              <a:t>ufallsmålet</a:t>
            </a:r>
            <a:r>
              <a:rPr lang="nb-NO" dirty="0"/>
              <a:t>: </a:t>
            </a:r>
            <a:r>
              <a:rPr lang="nb-NO" dirty="0" err="1"/>
              <a:t>tilhelingstid</a:t>
            </a:r>
            <a:r>
              <a:rPr lang="nb-NO" dirty="0"/>
              <a:t> så fant vi at </a:t>
            </a:r>
          </a:p>
          <a:p>
            <a:endParaRPr lang="nb-NO" dirty="0"/>
          </a:p>
          <a:p>
            <a:r>
              <a:rPr lang="nb-NO" b="1" dirty="0"/>
              <a:t>I TM gruppen oppnådde 75 (79% </a:t>
            </a:r>
            <a:r>
              <a:rPr lang="nb-NO" b="1" dirty="0" err="1"/>
              <a:t>tilhelet</a:t>
            </a:r>
            <a:r>
              <a:rPr lang="nb-NO" b="1" dirty="0"/>
              <a:t>) pasienter </a:t>
            </a:r>
            <a:r>
              <a:rPr lang="nb-NO" b="1" dirty="0" err="1"/>
              <a:t>sårtilheling</a:t>
            </a:r>
            <a:r>
              <a:rPr lang="nb-NO" b="1" dirty="0"/>
              <a:t> hvor gjennomsnittlig </a:t>
            </a:r>
            <a:r>
              <a:rPr lang="nb-NO" b="1" dirty="0" err="1"/>
              <a:t>tilhelingstid</a:t>
            </a:r>
            <a:r>
              <a:rPr lang="nb-NO" b="1" dirty="0"/>
              <a:t> var 3.4 måneder mot 67 (76%) pasienter i standard gruppen hvor </a:t>
            </a:r>
            <a:r>
              <a:rPr lang="nb-NO" b="1" dirty="0" err="1"/>
              <a:t>mean</a:t>
            </a:r>
            <a:r>
              <a:rPr lang="nb-NO" b="1" dirty="0"/>
              <a:t> </a:t>
            </a:r>
            <a:r>
              <a:rPr lang="nb-NO" b="1" dirty="0" err="1"/>
              <a:t>tilhelingstid</a:t>
            </a:r>
            <a:r>
              <a:rPr lang="nb-NO" b="1" dirty="0"/>
              <a:t> var 3.8 måneder.</a:t>
            </a:r>
          </a:p>
          <a:p>
            <a:pPr defTabSz="924458">
              <a:defRPr/>
            </a:pPr>
            <a:endParaRPr lang="en-US" dirty="0" smtClean="0">
              <a:solidFill>
                <a:srgbClr val="FF0000"/>
              </a:solidFill>
            </a:endParaRPr>
          </a:p>
          <a:p>
            <a:r>
              <a:rPr lang="nb-NO" dirty="0"/>
              <a:t>Når det gjelder resultater fra det primære </a:t>
            </a:r>
            <a:r>
              <a:rPr lang="nb-NO" dirty="0" err="1"/>
              <a:t>ufallsmålet</a:t>
            </a:r>
            <a:r>
              <a:rPr lang="nb-NO" dirty="0"/>
              <a:t>: </a:t>
            </a:r>
            <a:r>
              <a:rPr lang="nb-NO" dirty="0" err="1"/>
              <a:t>tilhelingstid</a:t>
            </a:r>
            <a:r>
              <a:rPr lang="nb-NO" dirty="0"/>
              <a:t> så fant vi at </a:t>
            </a:r>
          </a:p>
          <a:p>
            <a:endParaRPr lang="nb-NO" dirty="0"/>
          </a:p>
          <a:p>
            <a:r>
              <a:rPr lang="nb-NO" dirty="0"/>
              <a:t>I TM gruppen oppnådde 75 pasienter </a:t>
            </a:r>
            <a:r>
              <a:rPr lang="nb-NO" dirty="0" err="1"/>
              <a:t>sårtilheling</a:t>
            </a:r>
            <a:r>
              <a:rPr lang="nb-NO" dirty="0"/>
              <a:t> hvor </a:t>
            </a:r>
            <a:r>
              <a:rPr lang="nb-NO" b="1" dirty="0"/>
              <a:t>gjennomsnittlig </a:t>
            </a:r>
            <a:r>
              <a:rPr lang="nb-NO" dirty="0" err="1"/>
              <a:t>tilhelingstid</a:t>
            </a:r>
            <a:r>
              <a:rPr lang="nb-NO" dirty="0"/>
              <a:t> var 3.4 måneder mot 67 pasienter i standard gruppen hvor </a:t>
            </a:r>
            <a:r>
              <a:rPr lang="nb-NO" dirty="0" err="1"/>
              <a:t>mean</a:t>
            </a:r>
            <a:r>
              <a:rPr lang="nb-NO" dirty="0"/>
              <a:t> </a:t>
            </a:r>
            <a:r>
              <a:rPr lang="nb-NO" dirty="0" err="1"/>
              <a:t>tilhelingstid</a:t>
            </a:r>
            <a:r>
              <a:rPr lang="nb-NO" dirty="0"/>
              <a:t> var 3.8 måneder.</a:t>
            </a:r>
          </a:p>
          <a:p>
            <a:endParaRPr lang="nb-NO" dirty="0"/>
          </a:p>
          <a:p>
            <a:r>
              <a:rPr lang="nb-NO" b="1" dirty="0"/>
              <a:t>Gjennomsnittlig</a:t>
            </a:r>
            <a:r>
              <a:rPr lang="nb-NO" dirty="0"/>
              <a:t> forskjellen i </a:t>
            </a:r>
            <a:r>
              <a:rPr lang="nb-NO" dirty="0" err="1"/>
              <a:t>tilhelingstid</a:t>
            </a:r>
            <a:r>
              <a:rPr lang="nb-NO" dirty="0"/>
              <a:t> mellom gruppene var på -0.43 måneder med et KI -1.50, 0.65. Siden den øvre grensen i KI ikke krysser 1.5 kan vi konkludere med </a:t>
            </a:r>
            <a:r>
              <a:rPr lang="nb-NO" dirty="0" err="1"/>
              <a:t>noninferiority</a:t>
            </a:r>
            <a:r>
              <a:rPr lang="nb-NO" dirty="0"/>
              <a:t>, </a:t>
            </a:r>
            <a:r>
              <a:rPr lang="nb-NO" dirty="0" err="1"/>
              <a:t>dvs</a:t>
            </a:r>
            <a:r>
              <a:rPr lang="nb-NO" dirty="0"/>
              <a:t> at resultatene visere at TM oppfølging ikke er et dårligere alternativ enn standard oppføling.</a:t>
            </a:r>
          </a:p>
          <a:p>
            <a:endParaRPr lang="nb-NO" dirty="0"/>
          </a:p>
          <a:p>
            <a:r>
              <a:rPr lang="nb-NO" dirty="0"/>
              <a:t>Når det ble tatt hensyn til død og amputasjon i risikoanalysene var det ingen forskjell i </a:t>
            </a:r>
            <a:r>
              <a:rPr lang="nb-NO" dirty="0" err="1"/>
              <a:t>tilhelingstiden</a:t>
            </a:r>
            <a:r>
              <a:rPr lang="nb-NO" dirty="0"/>
              <a:t> mellom gruppene.</a:t>
            </a:r>
          </a:p>
          <a:p>
            <a:endParaRPr lang="nb-NO" dirty="0"/>
          </a:p>
          <a:p>
            <a:pPr defTabSz="924458">
              <a:defRPr/>
            </a:pPr>
            <a:endParaRPr lang="en-US" dirty="0" smtClean="0">
              <a:solidFill>
                <a:srgbClr val="FF0000"/>
              </a:solidFill>
            </a:endParaRPr>
          </a:p>
          <a:p>
            <a:pPr defTabSz="924458">
              <a:defRPr/>
            </a:pPr>
            <a:endParaRPr lang="en-US" dirty="0" smtClean="0">
              <a:solidFill>
                <a:srgbClr val="FF0000"/>
              </a:solidFill>
            </a:endParaRPr>
          </a:p>
          <a:p>
            <a:endParaRPr lang="en-US" dirty="0" smtClean="0">
              <a:solidFill>
                <a:srgbClr val="FF0000"/>
              </a:solidFill>
            </a:endParaRPr>
          </a:p>
          <a:p>
            <a:r>
              <a:rPr lang="en-US" dirty="0" smtClean="0">
                <a:solidFill>
                  <a:srgbClr val="FF0000"/>
                </a:solidFill>
              </a:rPr>
              <a:t>When competing risk from death and amputation were taken into account, there was </a:t>
            </a:r>
            <a:r>
              <a:rPr lang="en-US" b="1" dirty="0" smtClean="0">
                <a:solidFill>
                  <a:srgbClr val="FF0000"/>
                </a:solidFill>
              </a:rPr>
              <a:t>no significant difference in healing time </a:t>
            </a:r>
            <a:r>
              <a:rPr lang="en-US" dirty="0" smtClean="0">
                <a:solidFill>
                  <a:srgbClr val="FF0000"/>
                </a:solidFill>
              </a:rPr>
              <a:t>between the groups</a:t>
            </a:r>
          </a:p>
          <a:p>
            <a:endParaRPr lang="nb-NO" dirty="0" smtClean="0">
              <a:solidFill>
                <a:srgbClr val="FF0000"/>
              </a:solidFill>
            </a:endParaRPr>
          </a:p>
          <a:p>
            <a:r>
              <a:rPr lang="en-US" dirty="0" smtClean="0">
                <a:solidFill>
                  <a:srgbClr val="FF0000"/>
                </a:solidFill>
              </a:rPr>
              <a:t>Although </a:t>
            </a:r>
            <a:r>
              <a:rPr lang="en-US" b="1" dirty="0" smtClean="0">
                <a:solidFill>
                  <a:srgbClr val="FF0000"/>
                </a:solidFill>
              </a:rPr>
              <a:t>the direction of the effect estimates favored the Telemedicine group</a:t>
            </a:r>
            <a:r>
              <a:rPr lang="en-US" dirty="0" smtClean="0">
                <a:solidFill>
                  <a:srgbClr val="FF0000"/>
                </a:solidFill>
              </a:rPr>
              <a:t> </a:t>
            </a:r>
          </a:p>
          <a:p>
            <a:endParaRPr lang="en-US" dirty="0" smtClean="0">
              <a:solidFill>
                <a:srgbClr val="FF0000"/>
              </a:solidFill>
            </a:endParaRPr>
          </a:p>
          <a:p>
            <a:r>
              <a:rPr lang="nb-NO" dirty="0" smtClean="0"/>
              <a:t>Gitt funnene av ingen forskjell når det gjelder </a:t>
            </a:r>
            <a:r>
              <a:rPr lang="nb-NO" dirty="0" err="1" smtClean="0"/>
              <a:t>tilhelingstid</a:t>
            </a:r>
            <a:r>
              <a:rPr lang="nb-NO" dirty="0" smtClean="0"/>
              <a:t> og død, og signifikant færre amputasjoner i telemedisin-gruppen,</a:t>
            </a:r>
            <a:br>
              <a:rPr lang="nb-NO" dirty="0" smtClean="0"/>
            </a:br>
            <a:r>
              <a:rPr lang="nb-NO" dirty="0" smtClean="0"/>
              <a:t>telemedisin i oppfølgning og behandlingen</a:t>
            </a:r>
            <a:r>
              <a:rPr lang="nb-NO" baseline="0" dirty="0" smtClean="0"/>
              <a:t> av </a:t>
            </a:r>
            <a:r>
              <a:rPr lang="nb-NO" dirty="0" smtClean="0"/>
              <a:t>pasienter med diabetisk fotsår er et lovende alternativ.</a:t>
            </a:r>
            <a:endParaRPr lang="nb-NO" dirty="0">
              <a:solidFill>
                <a:srgbClr val="FF0000"/>
              </a:solidFill>
            </a:endParaRPr>
          </a:p>
        </p:txBody>
      </p:sp>
      <p:sp>
        <p:nvSpPr>
          <p:cNvPr id="4" name="Plassholder for lysbildenummer 3"/>
          <p:cNvSpPr>
            <a:spLocks noGrp="1"/>
          </p:cNvSpPr>
          <p:nvPr>
            <p:ph type="sldNum" sz="quarter" idx="10"/>
          </p:nvPr>
        </p:nvSpPr>
        <p:spPr/>
        <p:txBody>
          <a:bodyPr/>
          <a:lstStyle/>
          <a:p>
            <a:fld id="{F8B4BF77-11FD-8E4D-B223-FC6B75E0C356}" type="slidenum">
              <a:rPr lang="nb-NO" smtClean="0"/>
              <a:pPr/>
              <a:t>13</a:t>
            </a:fld>
            <a:endParaRPr lang="nb-NO"/>
          </a:p>
        </p:txBody>
      </p:sp>
    </p:spTree>
    <p:extLst>
      <p:ext uri="{BB962C8B-B14F-4D97-AF65-F5344CB8AC3E}">
        <p14:creationId xmlns:p14="http://schemas.microsoft.com/office/powerpoint/2010/main" xmlns="" val="127165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Når det gjelder de sekundære utfallsmålene viser tabellen signifikant færre pasienter som amputerte i telemedisin gruppen sammenlignet med standard oppfølging.</a:t>
            </a:r>
          </a:p>
          <a:p>
            <a:r>
              <a:rPr lang="nb-NO" sz="1400" dirty="0"/>
              <a:t> </a:t>
            </a:r>
          </a:p>
          <a:p>
            <a:r>
              <a:rPr lang="nb-NO" sz="1400" dirty="0"/>
              <a:t>De andre sekundære utfallsmålene var  i favør av telemedisin,  men det var ingen signifikante forskjell mellom gruppene.</a:t>
            </a:r>
          </a:p>
          <a:p>
            <a:endParaRPr lang="nb-NO" sz="1400" dirty="0"/>
          </a:p>
          <a:p>
            <a:endParaRPr lang="nb-NO" sz="1400" dirty="0"/>
          </a:p>
          <a:p>
            <a:r>
              <a:rPr lang="nb-NO" sz="1400" b="1" dirty="0"/>
              <a:t>NB!!! I tillegg gjorde vi en del </a:t>
            </a:r>
            <a:r>
              <a:rPr lang="nb-NO" sz="1400" b="1" dirty="0" err="1"/>
              <a:t>tilleggsanalysene</a:t>
            </a:r>
            <a:r>
              <a:rPr lang="nb-NO" sz="1400" b="1" dirty="0"/>
              <a:t> som viste at: </a:t>
            </a:r>
          </a:p>
          <a:p>
            <a:pPr marL="288893" indent="-288893">
              <a:buFont typeface="Arial" panose="020B0604020202020204" pitchFamily="34" charset="0"/>
              <a:buChar char="•"/>
            </a:pPr>
            <a:endParaRPr lang="nb-NO" sz="1400" b="1" dirty="0"/>
          </a:p>
          <a:p>
            <a:pPr marL="288893" indent="-288893">
              <a:buFont typeface="Arial" panose="020B0604020202020204" pitchFamily="34" charset="0"/>
              <a:buChar char="•"/>
            </a:pPr>
            <a:r>
              <a:rPr lang="nb-NO" sz="1400" dirty="0"/>
              <a:t>For pasienter som bodde mer enn 25 km fra poliklinikken, var det signifikant færre konsultasjon per måned i telemedisin gruppen sammenlignet med kontroll gruppen.</a:t>
            </a:r>
          </a:p>
          <a:p>
            <a:pPr marL="288893" indent="-288893">
              <a:buFont typeface="Arial" panose="020B0604020202020204" pitchFamily="34" charset="0"/>
              <a:buChar char="•"/>
            </a:pPr>
            <a:endParaRPr lang="nb-NO" sz="1400" dirty="0"/>
          </a:p>
          <a:p>
            <a:pPr marL="288893" indent="-288893">
              <a:buFont typeface="Arial" panose="020B0604020202020204" pitchFamily="34" charset="0"/>
              <a:buChar char="•"/>
            </a:pPr>
            <a:r>
              <a:rPr lang="nb-NO" sz="1400" dirty="0"/>
              <a:t>Antall konsultasjoner per måned i telemedisin gruppen var signifikant lavere ved det sykehuset som hadde anvendt den telemedisinske intervensjonen lengst.</a:t>
            </a:r>
          </a:p>
          <a:p>
            <a:endParaRPr lang="nb-NO" sz="1400" dirty="0"/>
          </a:p>
          <a:p>
            <a:endParaRPr lang="nb-NO" baseline="0" dirty="0" smtClean="0"/>
          </a:p>
          <a:p>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14</a:t>
            </a:fld>
            <a:endParaRPr lang="nb-NO"/>
          </a:p>
        </p:txBody>
      </p:sp>
    </p:spTree>
    <p:extLst>
      <p:ext uri="{BB962C8B-B14F-4D97-AF65-F5344CB8AC3E}">
        <p14:creationId xmlns:p14="http://schemas.microsoft.com/office/powerpoint/2010/main" xmlns="" val="13593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Telemedisinsk oppfølging gir ikke lengre tilhelingstid sammenlignet med standard oppfølging.</a:t>
            </a:r>
          </a:p>
          <a:p>
            <a:endParaRPr lang="nb-NO" sz="1400" dirty="0"/>
          </a:p>
          <a:p>
            <a:r>
              <a:rPr lang="nb-NO" sz="1400" dirty="0"/>
              <a:t>Telemedisinsk oppfølging av diabetes fotsår er en lovende behandlingsform  og kan være et alternativ eller supplement til standard oppfølging.  I vår studie indikerer </a:t>
            </a:r>
            <a:r>
              <a:rPr lang="nb-NO" sz="1400" b="1" dirty="0"/>
              <a:t>resultatene at  telemedisinsk oppfølging er mest relevant </a:t>
            </a:r>
            <a:r>
              <a:rPr lang="nb-NO" sz="1400" dirty="0"/>
              <a:t> for pasienter med mindre alvorlige sår.</a:t>
            </a:r>
          </a:p>
          <a:p>
            <a:endParaRPr lang="nb-NO" sz="1400" dirty="0"/>
          </a:p>
          <a:p>
            <a:r>
              <a:rPr lang="nb-NO" dirty="0"/>
              <a:t>Når det er sagt et er det viktig å påpeke valg av behandling og oppføling må individualiseres ut fra en helhetsvurdering av pasienten. Har pasienten er komplisert sykdombilde, men alvorlig karkomplikasjoner og utalt neuropati tilhøre de en høyrisikogruppe og fokus bør derfor ikke være på fotsåret alene. Hos dia­betikere i denne gruppe bør man dog ikke utelukke telemedisinsk oppfølging, men i stedet ta beslutningen foregår fortløpende slik at et sår i tilheling godt kan følges med telemedisinsk oppføling vekslende med fysisk fremmøte på poliklinikken.</a:t>
            </a:r>
          </a:p>
          <a:p>
            <a:r>
              <a:rPr lang="nb-NO" dirty="0"/>
              <a:t>Vi fant i vår studien at tilheling og tilhelingstiden ikke var forskjellig i det to gruppen, ingen forskjell i antall døde, men færre som amputerte i TM versus kontrollgruppen som taler for at TM oppfølging i hjemmespl med færre konsultasjoner i poliklinikken kan være et alternativ til tradisjonell behandling, men må se dette i relasjon til pasientgruppen som ble inkludert i denne studien. Pasientene hadde i hovedsak overfladiske sår som indikerer at TM kan et alternativ til tradisjonell. vekslende med fysisk fremmøte på poliklinikken.</a:t>
            </a:r>
          </a:p>
          <a:p>
            <a:endParaRPr lang="nb-NO" b="1" dirty="0"/>
          </a:p>
          <a:p>
            <a:r>
              <a:rPr lang="nb-NO" b="1" dirty="0"/>
              <a:t>På den annen side</a:t>
            </a:r>
            <a:r>
              <a:rPr lang="nb-NO" dirty="0"/>
              <a:t> - pasienter med ukompliserte sår kan følges opp av hjemmesykepleien og dermed redusere antall konsultasjoner på poliklinikken, men forutsetter at TM fungerer slik det skal, og at helsepersonell i hjemmesykepleien har de nødvendige kunnskaper i sårbehandlingen. Samtidig ser vi at TM kan gi nødvendig sikkerhet dersom det er manglende kompetanse i hjemmespl fordi bildeoverføring kan gi hurtig tilbakemelding på sårets tilstand.</a:t>
            </a:r>
          </a:p>
          <a:p>
            <a:endParaRPr lang="nb-NO" b="1" dirty="0"/>
          </a:p>
          <a:p>
            <a:r>
              <a:rPr lang="nb-NO" b="1" dirty="0"/>
              <a:t>TM kan bidra til at det eksiterende tilbudet kan bedres på den måten at:</a:t>
            </a:r>
            <a:endParaRPr lang="nb-NO" dirty="0"/>
          </a:p>
          <a:p>
            <a:pPr lvl="0"/>
            <a:r>
              <a:rPr lang="nb-NO" dirty="0"/>
              <a:t>Hurtigere igangsetting av adekvat behandling</a:t>
            </a:r>
          </a:p>
          <a:p>
            <a:pPr lvl="0"/>
            <a:r>
              <a:rPr lang="nb-NO" dirty="0"/>
              <a:t>Bedre kommunikasjon mellom primærhelsetjenesten og spesialisthelsetjenesten</a:t>
            </a:r>
          </a:p>
          <a:p>
            <a:pPr lvl="0"/>
            <a:r>
              <a:rPr lang="nb-NO" dirty="0"/>
              <a:t>Kompetanseoppbygging i primærhelsetjenesten</a:t>
            </a:r>
          </a:p>
          <a:p>
            <a:pPr lvl="0"/>
            <a:r>
              <a:rPr lang="nb-NO" dirty="0"/>
              <a:t>Pasientsikkerheten må prioriteres</a:t>
            </a:r>
          </a:p>
          <a:p>
            <a:r>
              <a:rPr lang="nb-NO" dirty="0"/>
              <a:t>Redusere reisetid og ventetid for pasienter, spesielt kroniske syke</a:t>
            </a:r>
            <a:endParaRPr lang="nb-NO" sz="1400" dirty="0"/>
          </a:p>
          <a:p>
            <a:endParaRPr lang="nb-NO" sz="1400" dirty="0"/>
          </a:p>
          <a:p>
            <a:pPr defTabSz="924458">
              <a:defRPr/>
            </a:pPr>
            <a:r>
              <a:rPr lang="nb-NO" sz="1400" dirty="0"/>
              <a:t>Antall konsultasjoner i spesialisthelsetjenesten gikk ned ved sykehus med lengst erfaring og for pasienter i telemedisin gruppen som bodde mer enn 25 km fra poliklinikken, men generelt mindre enn antatt.</a:t>
            </a:r>
          </a:p>
          <a:p>
            <a:pPr lvl="0"/>
            <a:endParaRPr lang="nb-NO" sz="1400" dirty="0"/>
          </a:p>
          <a:p>
            <a:pPr lvl="0"/>
            <a:endParaRPr lang="nb-NO" sz="1400" dirty="0"/>
          </a:p>
          <a:p>
            <a:pPr lvl="0"/>
            <a:endParaRPr lang="nb-NO" sz="1400"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15</a:t>
            </a:fld>
            <a:endParaRPr lang="nb-NO"/>
          </a:p>
        </p:txBody>
      </p:sp>
    </p:spTree>
    <p:extLst>
      <p:ext uri="{BB962C8B-B14F-4D97-AF65-F5344CB8AC3E}">
        <p14:creationId xmlns:p14="http://schemas.microsoft.com/office/powerpoint/2010/main" xmlns="" val="3583979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r>
              <a:rPr lang="nb-NO" sz="1400" b="1" dirty="0"/>
              <a:t>Studie 3  var en kvalitative studie  som </a:t>
            </a:r>
            <a:r>
              <a:rPr lang="nb-NO" sz="1400" dirty="0"/>
              <a:t>ble publisert i International journal of Medical Informatics i 2015</a:t>
            </a:r>
          </a:p>
          <a:p>
            <a:pPr defTabSz="924458">
              <a:defRPr/>
            </a:pPr>
            <a:endParaRPr lang="nb-NO" sz="1400" dirty="0"/>
          </a:p>
          <a:p>
            <a:r>
              <a:rPr lang="nb-NO" sz="1400" b="1" dirty="0"/>
              <a:t>Hensikten med studien var </a:t>
            </a:r>
          </a:p>
          <a:p>
            <a:r>
              <a:rPr lang="nb-NO" sz="1400" dirty="0"/>
              <a:t>å undersøke hvordan pasienten med diabetes fotsår opplever behandlingen de får– enten telemedisin eller standard oppføling</a:t>
            </a:r>
          </a:p>
          <a:p>
            <a:endParaRPr lang="nb-NO" sz="1400" dirty="0"/>
          </a:p>
          <a:p>
            <a:pPr defTabSz="924458">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16</a:t>
            </a:fld>
            <a:endParaRPr lang="nb-NO"/>
          </a:p>
        </p:txBody>
      </p:sp>
    </p:spTree>
    <p:extLst>
      <p:ext uri="{BB962C8B-B14F-4D97-AF65-F5344CB8AC3E}">
        <p14:creationId xmlns:p14="http://schemas.microsoft.com/office/powerpoint/2010/main" xmlns="" val="21917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I denne studien </a:t>
            </a:r>
            <a:r>
              <a:rPr lang="nb-NO" sz="1400" dirty="0"/>
              <a:t>anvendte vi en kvalitativ tilnærming</a:t>
            </a:r>
          </a:p>
          <a:p>
            <a:endParaRPr lang="nb-NO" sz="1400" b="1" dirty="0"/>
          </a:p>
          <a:p>
            <a:r>
              <a:rPr lang="nb-NO" sz="1400" dirty="0"/>
              <a:t>Pasientene  ble </a:t>
            </a:r>
            <a:r>
              <a:rPr lang="nb-NO" sz="1400" b="1" dirty="0"/>
              <a:t>rekruttert</a:t>
            </a:r>
            <a:r>
              <a:rPr lang="nb-NO" sz="1400" dirty="0"/>
              <a:t> fra det </a:t>
            </a:r>
            <a:r>
              <a:rPr lang="nb-NO" sz="1400" b="1" dirty="0"/>
              <a:t>samme</a:t>
            </a:r>
            <a:r>
              <a:rPr lang="nb-NO" sz="1400" dirty="0"/>
              <a:t>) utvalg</a:t>
            </a:r>
            <a:r>
              <a:rPr lang="nb-NO" sz="1400" b="1" dirty="0"/>
              <a:t>et</a:t>
            </a:r>
            <a:r>
              <a:rPr lang="nb-NO" sz="1400" dirty="0"/>
              <a:t> </a:t>
            </a:r>
            <a:r>
              <a:rPr lang="nb-NO" sz="1400" b="1" dirty="0"/>
              <a:t>som</a:t>
            </a:r>
            <a:r>
              <a:rPr lang="nb-NO" sz="1400" dirty="0"/>
              <a:t> i RCT studien og ble  inkluderte etter tilheling eller nær tilheling.</a:t>
            </a:r>
          </a:p>
          <a:p>
            <a:endParaRPr lang="nb-NO" sz="1400" b="1" dirty="0"/>
          </a:p>
          <a:p>
            <a:r>
              <a:rPr lang="nb-NO" sz="1400" dirty="0"/>
              <a:t>Totalt gjennomførte jeg 24 individuelle intervjuer (13 i telemedisin, 11 i standard oppfølging) som ble gjennomført i perioden fra  mars 2014 til mai 2015 der </a:t>
            </a:r>
            <a:r>
              <a:rPr lang="nb-NO" sz="1400" dirty="0" err="1"/>
              <a:t>semi-struktuert</a:t>
            </a:r>
            <a:r>
              <a:rPr lang="nb-NO" sz="1400" dirty="0"/>
              <a:t> intervju ble benyttet.</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17</a:t>
            </a:fld>
            <a:endParaRPr lang="nb-NO"/>
          </a:p>
        </p:txBody>
      </p:sp>
    </p:spTree>
    <p:extLst>
      <p:ext uri="{BB962C8B-B14F-4D97-AF65-F5344CB8AC3E}">
        <p14:creationId xmlns:p14="http://schemas.microsoft.com/office/powerpoint/2010/main" xmlns="" val="1539109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r>
              <a:rPr lang="en-US" dirty="0" err="1" smtClean="0"/>
              <a:t>Intervjuet</a:t>
            </a:r>
            <a:r>
              <a:rPr lang="en-US" dirty="0" smtClean="0"/>
              <a:t> 24 </a:t>
            </a:r>
            <a:r>
              <a:rPr lang="en-US" dirty="0" err="1" smtClean="0"/>
              <a:t>pasienter</a:t>
            </a:r>
            <a:r>
              <a:rPr lang="en-US" baseline="0" dirty="0" smtClean="0"/>
              <a:t> – 13 </a:t>
            </a:r>
            <a:r>
              <a:rPr lang="en-US" baseline="0" dirty="0" err="1" smtClean="0"/>
              <a:t>fra</a:t>
            </a:r>
            <a:r>
              <a:rPr lang="en-US" baseline="0" dirty="0" smtClean="0"/>
              <a:t> TM </a:t>
            </a:r>
            <a:r>
              <a:rPr lang="en-US" baseline="0" dirty="0" err="1" smtClean="0"/>
              <a:t>og</a:t>
            </a:r>
            <a:r>
              <a:rPr lang="en-US" baseline="0" dirty="0" smtClean="0"/>
              <a:t> 11 </a:t>
            </a:r>
            <a:r>
              <a:rPr lang="en-US" baseline="0" dirty="0" err="1" smtClean="0"/>
              <a:t>fra</a:t>
            </a:r>
            <a:r>
              <a:rPr lang="en-US" baseline="0" dirty="0" smtClean="0"/>
              <a:t> </a:t>
            </a:r>
            <a:r>
              <a:rPr lang="en-US" baseline="0" dirty="0" err="1" smtClean="0"/>
              <a:t>kontroll</a:t>
            </a:r>
            <a:r>
              <a:rPr lang="en-US" baseline="0" dirty="0" smtClean="0"/>
              <a:t> </a:t>
            </a:r>
            <a:r>
              <a:rPr lang="en-US" baseline="0" dirty="0" err="1" smtClean="0"/>
              <a:t>gruppen</a:t>
            </a:r>
            <a:r>
              <a:rPr lang="en-US" baseline="0" dirty="0" smtClean="0"/>
              <a:t> </a:t>
            </a:r>
            <a:r>
              <a:rPr lang="en-US" baseline="0" dirty="0" err="1" smtClean="0"/>
              <a:t>etter</a:t>
            </a:r>
            <a:r>
              <a:rPr lang="en-US" baseline="0" dirty="0" smtClean="0"/>
              <a:t> </a:t>
            </a:r>
            <a:r>
              <a:rPr lang="en-US" baseline="0" dirty="0" err="1" smtClean="0"/>
              <a:t>sårtilheling</a:t>
            </a:r>
            <a:r>
              <a:rPr lang="en-US" baseline="0" dirty="0" smtClean="0"/>
              <a:t> </a:t>
            </a:r>
            <a:r>
              <a:rPr lang="en-US" baseline="0" dirty="0" err="1" smtClean="0"/>
              <a:t>eller</a:t>
            </a:r>
            <a:r>
              <a:rPr lang="en-US" baseline="0" dirty="0" smtClean="0"/>
              <a:t> </a:t>
            </a:r>
            <a:r>
              <a:rPr lang="en-US" baseline="0" dirty="0" err="1" smtClean="0"/>
              <a:t>nær</a:t>
            </a:r>
            <a:r>
              <a:rPr lang="en-US" baseline="0" dirty="0" smtClean="0"/>
              <a:t> </a:t>
            </a:r>
            <a:r>
              <a:rPr lang="en-US" baseline="0" dirty="0" err="1" smtClean="0"/>
              <a:t>sårtilheling</a:t>
            </a:r>
            <a:r>
              <a:rPr lang="en-US" baseline="0" dirty="0" smtClean="0"/>
              <a:t> for å </a:t>
            </a:r>
            <a:r>
              <a:rPr lang="en-US" baseline="0" dirty="0" err="1" smtClean="0"/>
              <a:t>undersøke</a:t>
            </a:r>
            <a:r>
              <a:rPr lang="en-US" baseline="0" dirty="0" smtClean="0"/>
              <a:t> </a:t>
            </a:r>
            <a:r>
              <a:rPr lang="en-US" baseline="0" dirty="0" err="1" smtClean="0"/>
              <a:t>hvilke</a:t>
            </a:r>
            <a:r>
              <a:rPr lang="en-US" baseline="0" dirty="0" smtClean="0"/>
              <a:t> </a:t>
            </a:r>
            <a:r>
              <a:rPr lang="en-US" baseline="0" dirty="0" err="1" smtClean="0"/>
              <a:t>erfaringer</a:t>
            </a:r>
            <a:r>
              <a:rPr lang="en-US" baseline="0" dirty="0" smtClean="0"/>
              <a:t> de </a:t>
            </a:r>
            <a:r>
              <a:rPr lang="en-US" baseline="0" dirty="0" err="1" smtClean="0"/>
              <a:t>hadde</a:t>
            </a:r>
            <a:r>
              <a:rPr lang="en-US" baseline="0" dirty="0" smtClean="0"/>
              <a:t> med den </a:t>
            </a:r>
            <a:r>
              <a:rPr lang="en-US" baseline="0" dirty="0" err="1" smtClean="0"/>
              <a:t>behandlingen</a:t>
            </a:r>
            <a:r>
              <a:rPr lang="en-US" baseline="0" dirty="0" smtClean="0"/>
              <a:t> </a:t>
            </a:r>
            <a:r>
              <a:rPr lang="en-US" baseline="0" dirty="0" err="1" smtClean="0"/>
              <a:t>og</a:t>
            </a:r>
            <a:r>
              <a:rPr lang="en-US" baseline="0" dirty="0" smtClean="0"/>
              <a:t> </a:t>
            </a:r>
            <a:r>
              <a:rPr lang="en-US" baseline="0" dirty="0" err="1" smtClean="0"/>
              <a:t>oppfølgingen</a:t>
            </a:r>
            <a:r>
              <a:rPr lang="en-US" baseline="0" dirty="0" smtClean="0"/>
              <a:t> de </a:t>
            </a:r>
            <a:r>
              <a:rPr lang="en-US" baseline="0" dirty="0" err="1" smtClean="0"/>
              <a:t>fikk</a:t>
            </a:r>
            <a:endParaRPr lang="en-US" dirty="0" smtClean="0"/>
          </a:p>
          <a:p>
            <a:pPr defTabSz="924458">
              <a:defRPr/>
            </a:pPr>
            <a:endParaRPr lang="en-US" dirty="0" smtClean="0"/>
          </a:p>
          <a:p>
            <a:pPr defTabSz="924458">
              <a:defRPr/>
            </a:pPr>
            <a:endParaRPr lang="en-US" dirty="0" smtClean="0"/>
          </a:p>
          <a:p>
            <a:pPr defTabSz="924458">
              <a:defRPr/>
            </a:pPr>
            <a:r>
              <a:rPr lang="en-US" dirty="0" smtClean="0"/>
              <a:t>The best wound care pathway for patients with diabetes foot ulcers is depended on a combination of competence and professional skills in wound management, and continuity of care. </a:t>
            </a:r>
          </a:p>
          <a:p>
            <a:pPr defTabSz="924458">
              <a:defRPr/>
            </a:pPr>
            <a:endParaRPr lang="en-US" dirty="0" smtClean="0"/>
          </a:p>
          <a:p>
            <a:pPr defTabSz="924458">
              <a:defRPr/>
            </a:pPr>
            <a:r>
              <a:rPr lang="en-US" dirty="0" smtClean="0"/>
              <a:t>If telemedicine is functioning as intended, it can be an important additional tool.</a:t>
            </a:r>
          </a:p>
          <a:p>
            <a:pPr defTabSz="924458">
              <a:defRPr/>
            </a:pPr>
            <a:endParaRPr lang="en-US" dirty="0" smtClean="0"/>
          </a:p>
          <a:p>
            <a:r>
              <a:rPr lang="nb-NO" dirty="0" smtClean="0"/>
              <a:t>Pasientene beskrev</a:t>
            </a:r>
            <a:r>
              <a:rPr lang="nb-NO" baseline="0" dirty="0" smtClean="0"/>
              <a:t> varierende erfaringer når mange sykepleiere var involvert i behandlingen uavhengig av type oppfølging pasientene mottok så var det antall sykepleier som var involvert i behandlingen som gav trygghet eller ikke.</a:t>
            </a:r>
          </a:p>
          <a:p>
            <a:endParaRPr lang="nb-NO" baseline="0" dirty="0" smtClean="0"/>
          </a:p>
          <a:p>
            <a:r>
              <a:rPr lang="nb-NO" b="1" baseline="0" dirty="0" smtClean="0"/>
              <a:t>Få sykepleiere:</a:t>
            </a:r>
          </a:p>
          <a:p>
            <a:r>
              <a:rPr lang="nb-NO" baseline="0" dirty="0" err="1" smtClean="0"/>
              <a:t>Spl</a:t>
            </a:r>
            <a:r>
              <a:rPr lang="nb-NO" baseline="0" dirty="0" smtClean="0"/>
              <a:t> oppdatert på såret og prosedyrene</a:t>
            </a:r>
          </a:p>
          <a:p>
            <a:r>
              <a:rPr lang="nb-NO" baseline="0" dirty="0" smtClean="0"/>
              <a:t>Bedre kommunikasjon med poliklinikken</a:t>
            </a:r>
          </a:p>
          <a:p>
            <a:endParaRPr lang="nb-NO" baseline="0" dirty="0" smtClean="0"/>
          </a:p>
          <a:p>
            <a:r>
              <a:rPr lang="nb-NO" b="1" baseline="0" dirty="0" smtClean="0"/>
              <a:t>TM nytteverdi</a:t>
            </a:r>
          </a:p>
          <a:p>
            <a:r>
              <a:rPr lang="nb-NO" baseline="0" dirty="0" smtClean="0"/>
              <a:t>Selv om pasientene i begge gruppen beskrev tilnærmet like erfaringer, viser likevel funnene at TM  kunne motvirke noen av de utfordringen pasienten erfarte</a:t>
            </a:r>
          </a:p>
          <a:p>
            <a:r>
              <a:rPr lang="nb-NO" baseline="0" dirty="0" smtClean="0"/>
              <a:t>pasienter som var fornøyd med TM sa at  sårbildene i kombinasjon med skriftlig vurdering var svært positive, fordi bildet styrket den skriftlige informasjonen</a:t>
            </a:r>
          </a:p>
          <a:p>
            <a:endParaRPr lang="nb-NO" baseline="0" dirty="0" smtClean="0"/>
          </a:p>
          <a:p>
            <a:r>
              <a:rPr lang="nb-NO" baseline="0" dirty="0" smtClean="0"/>
              <a:t>TM forbedret kommunikasjonen  mellom nivåene – dirket kommunikasjon</a:t>
            </a:r>
          </a:p>
          <a:p>
            <a:endParaRPr lang="nb-NO" baseline="0" dirty="0" smtClean="0"/>
          </a:p>
          <a:p>
            <a:r>
              <a:rPr lang="nb-NO" dirty="0" smtClean="0"/>
              <a:t>Lett tilgjengelighet</a:t>
            </a:r>
            <a:r>
              <a:rPr lang="nb-NO" baseline="0" dirty="0" smtClean="0"/>
              <a:t> og nærhet til tjenesten var viktig for pasientene</a:t>
            </a:r>
          </a:p>
          <a:p>
            <a:endParaRPr lang="nb-NO" baseline="0" dirty="0" smtClean="0"/>
          </a:p>
          <a:p>
            <a:r>
              <a:rPr lang="nb-NO" baseline="0" dirty="0" smtClean="0"/>
              <a:t>For noen pasienter var dette viktig for andre ikke og var uavhengig om de fikk TM eller ikke</a:t>
            </a:r>
          </a:p>
          <a:p>
            <a:r>
              <a:rPr lang="nb-NO" baseline="0" dirty="0" smtClean="0"/>
              <a:t>Dersom </a:t>
            </a:r>
            <a:r>
              <a:rPr lang="nb-NO" baseline="0" dirty="0" err="1" smtClean="0"/>
              <a:t>hjemmespl</a:t>
            </a:r>
            <a:r>
              <a:rPr lang="nb-NO" baseline="0" dirty="0" smtClean="0"/>
              <a:t> var mulig og kvaliteten på tjenesten god så foretrakk pasientene å få oppfølging i </a:t>
            </a:r>
            <a:r>
              <a:rPr lang="nb-NO" baseline="0" dirty="0" err="1" smtClean="0"/>
              <a:t>hjemmespl</a:t>
            </a:r>
            <a:r>
              <a:rPr lang="nb-NO" baseline="0" dirty="0" smtClean="0"/>
              <a:t> heller enn hyppige kontroller  på poliklinikken</a:t>
            </a:r>
            <a:endParaRPr lang="nb-NO" dirty="0" smtClean="0"/>
          </a:p>
          <a:p>
            <a:endParaRPr lang="nb-NO" baseline="0" dirty="0" smtClean="0"/>
          </a:p>
          <a:p>
            <a:r>
              <a:rPr lang="nb-NO" b="1" dirty="0">
                <a:latin typeface="Calibri" panose="020F0502020204030204" pitchFamily="34" charset="0"/>
              </a:rPr>
              <a:t>Tre tema som var  viktig for pasientene  i </a:t>
            </a:r>
            <a:r>
              <a:rPr lang="nb-NO" dirty="0">
                <a:latin typeface="Calibri" panose="020F0502020204030204" pitchFamily="34" charset="0"/>
              </a:rPr>
              <a:t>sårbehandlingen fremkom gjennom analysen. Det var:</a:t>
            </a:r>
          </a:p>
          <a:p>
            <a:pPr marL="288893" indent="-288893">
              <a:buFont typeface="Arial" panose="020B0604020202020204" pitchFamily="34" charset="0"/>
              <a:buChar char="•"/>
            </a:pPr>
            <a:r>
              <a:rPr lang="nb-NO" dirty="0"/>
              <a:t>Kompetanse blant helseperson</a:t>
            </a:r>
          </a:p>
          <a:p>
            <a:pPr marL="288893" indent="-288893">
              <a:buFont typeface="Arial" panose="020B0604020202020204" pitchFamily="34" charset="0"/>
              <a:buChar char="•"/>
            </a:pPr>
            <a:r>
              <a:rPr lang="nb-NO" dirty="0"/>
              <a:t>Kontinuitet  - behandling og oppføling av få sykepleiere</a:t>
            </a:r>
          </a:p>
          <a:p>
            <a:pPr marL="288893" indent="-288893">
              <a:buFont typeface="Arial" panose="020B0604020202020204" pitchFamily="34" charset="0"/>
              <a:buChar char="•"/>
            </a:pPr>
            <a:r>
              <a:rPr lang="nb-NO" dirty="0"/>
              <a:t>Lett tilgjengelighet til helsetjenesten</a:t>
            </a:r>
          </a:p>
          <a:p>
            <a:pPr marL="346672" indent="-346672">
              <a:buFont typeface="Wingdings" panose="05000000000000000000" pitchFamily="2" charset="2"/>
              <a:buChar char="Ø"/>
            </a:pPr>
            <a:endParaRPr lang="nb-NO" dirty="0"/>
          </a:p>
          <a:p>
            <a:r>
              <a:rPr lang="nb-NO" b="1" dirty="0"/>
              <a:t>type oppfølging pasientene fikk var av mindre betydning</a:t>
            </a:r>
          </a:p>
          <a:p>
            <a:endParaRPr lang="nb-NO" dirty="0">
              <a:latin typeface="Calibri" panose="020F0502020204030204" pitchFamily="34" charset="0"/>
            </a:endParaRPr>
          </a:p>
          <a:p>
            <a:r>
              <a:rPr lang="nb-NO" dirty="0"/>
              <a:t>Kompetanse blant helseperson og kontinuitet i behandling var essensielle i behandlingen fordi disse to faktorene  kunne enten styrke  eller true sårbehandlingen. Dersom disse to faktorene ikke var tilstede hos hjemmesykepleien, mistet pasienten tilliten til sårbehandlingsprosessen og ønsket primært oppfølging på poliklinikken</a:t>
            </a:r>
          </a:p>
          <a:p>
            <a:endParaRPr lang="nb-NO" dirty="0"/>
          </a:p>
          <a:p>
            <a:endParaRPr lang="nb-NO" dirty="0"/>
          </a:p>
          <a:p>
            <a:r>
              <a:rPr lang="nb-NO" dirty="0"/>
              <a:t>Lett tilgjengelighet til sykehuset var relatert til muligheten for å få behandling nært hjemmet og en mulighet for fleksibilitet i behandlingen. Dersom kompetanse og kontinuitet var tilstede var oppføling av hjemmesykepleien et utmerket og trygt alternativ.</a:t>
            </a:r>
          </a:p>
          <a:p>
            <a:endParaRPr lang="nb-NO" dirty="0"/>
          </a:p>
          <a:p>
            <a:pPr defTabSz="924458">
              <a:defRPr/>
            </a:pPr>
            <a:r>
              <a:rPr lang="nb-NO" dirty="0"/>
              <a:t>Telemedisin var et viktig supplement i behandling og oppfølging av pasienter med diabetes fotsår, fordi bruk av bilder kunne rask oppdage forandringer i såret og rett behandling iverksettes hurtig. Men bruk av telemedisin var avhengig av at telemedisin fungerte etter intensjonen.</a:t>
            </a:r>
          </a:p>
          <a:p>
            <a:endParaRPr lang="nb-NO" dirty="0"/>
          </a:p>
          <a:p>
            <a:endParaRPr lang="en-US" dirty="0"/>
          </a:p>
          <a:p>
            <a:pPr defTabSz="924458">
              <a:defRPr/>
            </a:pPr>
            <a:endParaRPr lang="en-US" dirty="0" smtClean="0"/>
          </a:p>
          <a:p>
            <a:endParaRPr lang="nb-NO" dirty="0"/>
          </a:p>
        </p:txBody>
      </p:sp>
      <p:sp>
        <p:nvSpPr>
          <p:cNvPr id="4" name="Plassholder for lysbildenummer 3"/>
          <p:cNvSpPr>
            <a:spLocks noGrp="1"/>
          </p:cNvSpPr>
          <p:nvPr>
            <p:ph type="sldNum" sz="quarter" idx="10"/>
          </p:nvPr>
        </p:nvSpPr>
        <p:spPr/>
        <p:txBody>
          <a:bodyPr/>
          <a:lstStyle/>
          <a:p>
            <a:fld id="{F8B4BF77-11FD-8E4D-B223-FC6B75E0C356}" type="slidenum">
              <a:rPr lang="nb-NO" smtClean="0"/>
              <a:pPr/>
              <a:t>18</a:t>
            </a:fld>
            <a:endParaRPr lang="nb-NO"/>
          </a:p>
        </p:txBody>
      </p:sp>
    </p:spTree>
    <p:extLst>
      <p:ext uri="{BB962C8B-B14F-4D97-AF65-F5344CB8AC3E}">
        <p14:creationId xmlns:p14="http://schemas.microsoft.com/office/powerpoint/2010/main" xmlns="" val="359706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Konklusjonen er at:</a:t>
            </a:r>
          </a:p>
          <a:p>
            <a:endParaRPr lang="nb-NO" sz="1400" dirty="0"/>
          </a:p>
          <a:p>
            <a:r>
              <a:rPr lang="nb-NO" sz="1400" dirty="0"/>
              <a:t>Et effektiv behandlingsforløp for pasienter med diabetes fotsår er avhengig av kompetanse og kontinuitet hos helsepersonell.</a:t>
            </a:r>
          </a:p>
          <a:p>
            <a:endParaRPr lang="nb-NO" sz="1400" dirty="0"/>
          </a:p>
          <a:p>
            <a:r>
              <a:rPr lang="nb-NO" sz="1400" dirty="0"/>
              <a:t>Disse to faktorene fremmet ikke bare en integrert behandling, men også pasientens tillit til sårbehandlingen.</a:t>
            </a:r>
          </a:p>
          <a:p>
            <a:endParaRPr lang="nb-NO" sz="1400" dirty="0"/>
          </a:p>
          <a:p>
            <a:r>
              <a:rPr lang="nb-NO" sz="1400" dirty="0"/>
              <a:t>Telemedisin kan være en viktig supplement i sårbehandlingsprosessen, men er avhengig av telemedisin fungerer etter intensjonen.</a:t>
            </a:r>
          </a:p>
          <a:p>
            <a:endParaRPr lang="nb-NO" sz="1400"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19</a:t>
            </a:fld>
            <a:endParaRPr lang="nb-NO"/>
          </a:p>
        </p:txBody>
      </p:sp>
    </p:spTree>
    <p:extLst>
      <p:ext uri="{BB962C8B-B14F-4D97-AF65-F5344CB8AC3E}">
        <p14:creationId xmlns:p14="http://schemas.microsoft.com/office/powerpoint/2010/main" xmlns="" val="25474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endParaRPr lang="nb-NO" sz="1400" dirty="0"/>
          </a:p>
          <a:p>
            <a:pPr defTabSz="924458">
              <a:defRPr/>
            </a:pPr>
            <a:r>
              <a:rPr lang="nb-NO" sz="1400" dirty="0"/>
              <a:t>Jeg begynner med: </a:t>
            </a:r>
            <a:r>
              <a:rPr lang="nb-NO" sz="1400" b="1" dirty="0"/>
              <a:t>Hva er et diabetes fotsår</a:t>
            </a:r>
            <a:r>
              <a:rPr lang="nb-NO" sz="1400" dirty="0"/>
              <a:t>? Et diabetes fotsår hos en person med diabetes defineres som er et sår nedenfor anklene. Fotsåret er primært forårsaket av  forstyrrelser av den arterielle sirkulasjonen i beinet eller av perifer nevropati eller i kombinasjon av disse to faktorene. Andre potensielle risikofaktorer er fot deformitet, eller en tidligere amputasjon i de nedre ekstremitetene eller den viktigste risikofaktoren som er tidligere diabetes fotsår.  </a:t>
            </a:r>
          </a:p>
          <a:p>
            <a:pPr defTabSz="924458">
              <a:defRPr/>
            </a:pPr>
            <a:endParaRPr lang="nb-NO" sz="1400" dirty="0"/>
          </a:p>
          <a:p>
            <a:pPr defTabSz="924458">
              <a:defRPr/>
            </a:pPr>
            <a:r>
              <a:rPr lang="nb-NO" sz="1400" dirty="0"/>
              <a:t>Kjenner ikke prevalensen av diabetiske fotsår i Norge, men et rimelig anslag er </a:t>
            </a:r>
            <a:r>
              <a:rPr lang="nb-NO" sz="1400" dirty="0" err="1"/>
              <a:t>ca</a:t>
            </a:r>
            <a:r>
              <a:rPr lang="nb-NO" sz="1400" dirty="0"/>
              <a:t> 1 %. Dvs at rundt 2300 pasienter har et diabetisk fotsår årlig. Av disse ble det i 2016 foretatt 481 </a:t>
            </a:r>
            <a:r>
              <a:rPr lang="nb-NO" sz="1400" dirty="0" err="1"/>
              <a:t>ampuasjoner</a:t>
            </a:r>
            <a:r>
              <a:rPr lang="nb-NO" sz="1400" dirty="0"/>
              <a:t> – alt fra tå til låramputasjon. Det gir en insidens på 2.3 per 1000 pasienter.</a:t>
            </a:r>
          </a:p>
          <a:p>
            <a:pPr defTabSz="924458">
              <a:defRPr/>
            </a:pPr>
            <a:endParaRPr lang="nb-NO" sz="1400" dirty="0"/>
          </a:p>
          <a:p>
            <a:endParaRPr lang="nb-NO" sz="1800"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2</a:t>
            </a:fld>
            <a:endParaRPr lang="nb-NO"/>
          </a:p>
        </p:txBody>
      </p:sp>
    </p:spTree>
    <p:extLst>
      <p:ext uri="{BB962C8B-B14F-4D97-AF65-F5344CB8AC3E}">
        <p14:creationId xmlns:p14="http://schemas.microsoft.com/office/powerpoint/2010/main" xmlns="" val="3012247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Spørsmålet er om telemedisin kan</a:t>
            </a:r>
            <a:r>
              <a:rPr lang="nb-NO" b="1" baseline="0" dirty="0" smtClean="0"/>
              <a:t> medføre en bedre kontinuitet og brukermedvirkning?</a:t>
            </a:r>
            <a:endParaRPr lang="nb-NO" b="1" dirty="0" smtClean="0"/>
          </a:p>
          <a:p>
            <a:endParaRPr lang="nb-NO" dirty="0" smtClean="0"/>
          </a:p>
          <a:p>
            <a:r>
              <a:rPr lang="nb-NO" b="1" dirty="0" smtClean="0"/>
              <a:t>Bedre kontinuitet </a:t>
            </a:r>
            <a:r>
              <a:rPr lang="nb-NO" dirty="0" smtClean="0"/>
              <a:t>mellom helsenivåene</a:t>
            </a:r>
            <a:r>
              <a:rPr lang="nb-NO" baseline="0" dirty="0" smtClean="0"/>
              <a:t> fordi det er en direkte samhandling mellom helsenivåene. </a:t>
            </a:r>
            <a:r>
              <a:rPr lang="nb-NO" baseline="0" dirty="0" err="1" smtClean="0"/>
              <a:t>Spl</a:t>
            </a:r>
            <a:r>
              <a:rPr lang="nb-NO" baseline="0" dirty="0" smtClean="0"/>
              <a:t> i </a:t>
            </a:r>
            <a:r>
              <a:rPr lang="nb-NO" baseline="0" dirty="0" err="1" smtClean="0"/>
              <a:t>hjemmespl</a:t>
            </a:r>
            <a:r>
              <a:rPr lang="nb-NO" baseline="0" dirty="0" smtClean="0"/>
              <a:t> kan ta dirkete kontakt med eksperten temaet på sykehuset uten å gå veien om fastlegen. Redusere tid og gir en tryggere og sikre behandling og oppfølging av pasienten. Tilvarende rapportere pasientene</a:t>
            </a:r>
          </a:p>
          <a:p>
            <a:endParaRPr lang="nb-NO" baseline="0" dirty="0" smtClean="0"/>
          </a:p>
          <a:p>
            <a:r>
              <a:rPr lang="nb-NO" b="1" baseline="0" dirty="0" smtClean="0"/>
              <a:t>Pasient sentrert tilnærming </a:t>
            </a:r>
            <a:r>
              <a:rPr lang="nb-NO" baseline="0" dirty="0" smtClean="0"/>
              <a:t>som individualiserer behandlingen – TM skal ikke anvendes i starten på pasienter med komplekse og alvorlige komplikasjoner, men kan avgjøres underveis i behandlingen om TM oppfølging kan være et alternativ i en fase hvo såret er i en god </a:t>
            </a:r>
            <a:r>
              <a:rPr lang="nb-NO" baseline="0" dirty="0" err="1" smtClean="0"/>
              <a:t>tilhelingsfase</a:t>
            </a:r>
            <a:r>
              <a:rPr lang="nb-NO" baseline="0" dirty="0" smtClean="0"/>
              <a:t>. Det kan spare pasienter som har en redusert helse for transport og ventetid på poliklinikken. En beslutning som bør gjøres i samarbeid med pasient og evt. pårørende. Det gir også en økt fleksibilitet.</a:t>
            </a:r>
          </a:p>
          <a:p>
            <a:r>
              <a:rPr lang="nb-NO" b="1" baseline="0" dirty="0" smtClean="0"/>
              <a:t>Vi fant: lik </a:t>
            </a:r>
            <a:r>
              <a:rPr lang="nb-NO" b="1" baseline="0" dirty="0" err="1" smtClean="0"/>
              <a:t>tilheling</a:t>
            </a:r>
            <a:r>
              <a:rPr lang="nb-NO" b="1" baseline="0" dirty="0" smtClean="0"/>
              <a:t>, færre amputerte , ingen forskjell ang død</a:t>
            </a:r>
          </a:p>
          <a:p>
            <a:endParaRPr lang="nb-NO" baseline="0" dirty="0" smtClean="0"/>
          </a:p>
          <a:p>
            <a:r>
              <a:rPr lang="nb-NO" baseline="0" dirty="0" smtClean="0"/>
              <a:t>Det er et økt press på poliklinikkene og TM kan redusere antall konsultasjoner på poliklinikken</a:t>
            </a:r>
          </a:p>
          <a:p>
            <a:endParaRPr lang="nb-NO" baseline="0" dirty="0" smtClean="0"/>
          </a:p>
          <a:p>
            <a:r>
              <a:rPr lang="nb-NO" b="1" baseline="0" dirty="0" smtClean="0"/>
              <a:t>Forutsetninger:</a:t>
            </a:r>
          </a:p>
          <a:p>
            <a:r>
              <a:rPr lang="nb-NO" baseline="0" dirty="0" smtClean="0"/>
              <a:t>Nøkkelpersoner: tydelige på hvem som har ansvaret og hva ansvaret innebærer. Tydelige retningslinjer dersom nøkkelpersoner er syke, ferie ol </a:t>
            </a:r>
          </a:p>
          <a:p>
            <a:endParaRPr lang="nb-NO" baseline="0" dirty="0" smtClean="0"/>
          </a:p>
          <a:p>
            <a:r>
              <a:rPr lang="nb-NO" baseline="0" dirty="0" smtClean="0"/>
              <a:t>Mangel på felles pasientjournal  - kan gjøre samarbeidet vanskelig</a:t>
            </a:r>
          </a:p>
          <a:p>
            <a:r>
              <a:rPr lang="nb-NO" baseline="0" dirty="0" smtClean="0"/>
              <a:t>DRG = diagnose relaterte grupper – får ikke betalt for asynkrone løsninger – gjør gratis arbeide og som kommer på toppen av ordinært arbeid</a:t>
            </a:r>
          </a:p>
          <a:p>
            <a:endParaRPr lang="nb-NO" baseline="0" dirty="0" smtClean="0"/>
          </a:p>
          <a:p>
            <a:endParaRPr lang="nb-NO" baseline="0" dirty="0" smtClean="0"/>
          </a:p>
          <a:p>
            <a:endParaRPr lang="nb-NO" baseline="0" dirty="0" smtClean="0"/>
          </a:p>
          <a:p>
            <a:r>
              <a:rPr lang="nb-NO" b="1" dirty="0"/>
              <a:t>Konklusjon pasienterfaringer</a:t>
            </a:r>
          </a:p>
          <a:p>
            <a:r>
              <a:rPr lang="nb-NO" dirty="0"/>
              <a:t>Et effektiv behandlingsforløp for pasienter med diabetes fotsår er avhengig av kompetanse og kontinuitet hos helsepersonell.</a:t>
            </a:r>
          </a:p>
          <a:p>
            <a:endParaRPr lang="nb-NO" dirty="0"/>
          </a:p>
          <a:p>
            <a:r>
              <a:rPr lang="nb-NO" dirty="0"/>
              <a:t>Disse to faktorene fremmet ikke bare en integrert behandling, men også pasientens tillit til sårbehandlingen.</a:t>
            </a:r>
          </a:p>
          <a:p>
            <a:endParaRPr lang="nb-NO" dirty="0"/>
          </a:p>
          <a:p>
            <a:r>
              <a:rPr lang="nb-NO" dirty="0"/>
              <a:t>Telemedisin kan være en viktig supplement i sårbehandlingsprosessen, men er avhengig av telemedisin fungerer etter intensjonen.</a:t>
            </a:r>
          </a:p>
          <a:p>
            <a:endParaRPr lang="nb-NO" dirty="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C2712CE1-C5C9-408E-9C5C-1BEA652C08A4}" type="slidenum">
              <a:rPr lang="nb-NO" smtClean="0"/>
              <a:pPr/>
              <a:t>20</a:t>
            </a:fld>
            <a:endParaRPr lang="nb-NO"/>
          </a:p>
        </p:txBody>
      </p:sp>
    </p:spTree>
    <p:extLst>
      <p:ext uri="{BB962C8B-B14F-4D97-AF65-F5344CB8AC3E}">
        <p14:creationId xmlns:p14="http://schemas.microsoft.com/office/powerpoint/2010/main" xmlns="" val="2316045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21</a:t>
            </a:fld>
            <a:endParaRPr lang="nb-NO" dirty="0"/>
          </a:p>
        </p:txBody>
      </p:sp>
    </p:spTree>
    <p:extLst>
      <p:ext uri="{BB962C8B-B14F-4D97-AF65-F5344CB8AC3E}">
        <p14:creationId xmlns:p14="http://schemas.microsoft.com/office/powerpoint/2010/main" xmlns="" val="235041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Når det gjelder resultater fra det primære ufallsmålet: tilhelingstid så fant vi at </a:t>
            </a:r>
          </a:p>
          <a:p>
            <a:endParaRPr lang="nb-NO" sz="1400" dirty="0"/>
          </a:p>
          <a:p>
            <a:r>
              <a:rPr lang="nb-NO" sz="1400" dirty="0"/>
              <a:t>I TM gruppen oppnådde 75 pasienter sårtilheling hvor </a:t>
            </a:r>
            <a:r>
              <a:rPr lang="nb-NO" sz="1400" b="1" dirty="0"/>
              <a:t>gjennomsnittlig </a:t>
            </a:r>
            <a:r>
              <a:rPr lang="nb-NO" sz="1400" dirty="0"/>
              <a:t>tilhelingstid var 3.4 måneder mot 67 pasienter i standard gruppen hvor mean tilhelingstid var 3.8 måneder.</a:t>
            </a:r>
          </a:p>
          <a:p>
            <a:endParaRPr lang="nb-NO" sz="1400" dirty="0"/>
          </a:p>
          <a:p>
            <a:r>
              <a:rPr lang="nb-NO" sz="1400" b="1" dirty="0"/>
              <a:t>Gjennomsnittlig</a:t>
            </a:r>
            <a:r>
              <a:rPr lang="nb-NO" sz="1400" dirty="0"/>
              <a:t> forskjellen i tilhelingstid mellom gruppene var på -0.43 måneder med et KI -1.50, 0.65. Siden den øvre grensen i KI ikke krysser 1.5 kan vi konkludere med noninferiority, </a:t>
            </a:r>
            <a:r>
              <a:rPr lang="nb-NO" sz="1400" dirty="0" err="1"/>
              <a:t>dvs</a:t>
            </a:r>
            <a:r>
              <a:rPr lang="nb-NO" sz="1400" dirty="0"/>
              <a:t> at resultatene visere at TM oppfølging ikke er et dårligere alternativ enn standard oppføling</a:t>
            </a:r>
          </a:p>
          <a:p>
            <a:endParaRPr lang="nb-NO" sz="1400" dirty="0"/>
          </a:p>
          <a:p>
            <a:endParaRPr lang="nb-NO" sz="1400" dirty="0"/>
          </a:p>
          <a:p>
            <a:endParaRPr lang="nb-NO" sz="1400" dirty="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22</a:t>
            </a:fld>
            <a:endParaRPr lang="nb-NO" dirty="0"/>
          </a:p>
        </p:txBody>
      </p:sp>
    </p:spTree>
    <p:extLst>
      <p:ext uri="{BB962C8B-B14F-4D97-AF65-F5344CB8AC3E}">
        <p14:creationId xmlns:p14="http://schemas.microsoft.com/office/powerpoint/2010/main" xmlns="" val="381848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r>
              <a:rPr lang="nb-NO" dirty="0"/>
              <a:t>Det </a:t>
            </a:r>
            <a:r>
              <a:rPr lang="nb-NO" b="1" dirty="0"/>
              <a:t>neste begrepet </a:t>
            </a:r>
            <a:r>
              <a:rPr lang="nb-NO" dirty="0"/>
              <a:t>er telemedisin. Telemedisin kan defineres på </a:t>
            </a:r>
            <a:r>
              <a:rPr lang="nb-NO" b="1" dirty="0"/>
              <a:t>ulike måter</a:t>
            </a:r>
            <a:r>
              <a:rPr lang="nb-NO" dirty="0"/>
              <a:t> </a:t>
            </a:r>
            <a:r>
              <a:rPr lang="nb-NO" b="1" dirty="0"/>
              <a:t>og </a:t>
            </a:r>
            <a:r>
              <a:rPr lang="nb-NO" dirty="0"/>
              <a:t>per i dag finnes det ikke en </a:t>
            </a:r>
            <a:r>
              <a:rPr lang="nb-NO" b="1" dirty="0"/>
              <a:t>enhetlig</a:t>
            </a:r>
            <a:r>
              <a:rPr lang="nb-NO" dirty="0"/>
              <a:t> definisjon av telemedisin, men </a:t>
            </a:r>
            <a:r>
              <a:rPr lang="nb-NO" b="1" dirty="0"/>
              <a:t>felles</a:t>
            </a:r>
            <a:r>
              <a:rPr lang="nb-NO" dirty="0"/>
              <a:t> for de ulike definisjonene som anvendes er at behandling og opplæring skjer uavhengig av hvor pasienten og kompetansen er geografisk lokalisert.</a:t>
            </a:r>
          </a:p>
          <a:p>
            <a:endParaRPr lang="nb-NO" dirty="0"/>
          </a:p>
          <a:p>
            <a:r>
              <a:rPr lang="nb-NO" dirty="0"/>
              <a:t>Telemedisin er vanligvis klassifisert  i to typer løsninger: </a:t>
            </a:r>
            <a:r>
              <a:rPr lang="nb-NO" b="1" dirty="0"/>
              <a:t>asynkrone og synkrone </a:t>
            </a:r>
            <a:r>
              <a:rPr lang="nb-NO" dirty="0"/>
              <a:t>. Ved asynkron tilnærming skjer kommunikasjonen mellom pasient og helsepersonell via for eksempel email eller mobil telefon uten direkte ansikt til ansikt kontakt. Data lagres og evalueres i ettertid.</a:t>
            </a:r>
          </a:p>
          <a:p>
            <a:endParaRPr lang="nb-NO" dirty="0"/>
          </a:p>
          <a:p>
            <a:r>
              <a:rPr lang="nb-NO" dirty="0"/>
              <a:t>Ved synkron løsning skjer kommunikasjonen ved videokonferanse hvor det er en </a:t>
            </a:r>
            <a:r>
              <a:rPr lang="nb-NO" b="1" dirty="0"/>
              <a:t>direkte </a:t>
            </a:r>
            <a:r>
              <a:rPr lang="nb-NO" dirty="0"/>
              <a:t>samhandling </a:t>
            </a:r>
            <a:r>
              <a:rPr lang="nb-NO" b="1" dirty="0"/>
              <a:t>i tid </a:t>
            </a:r>
            <a:r>
              <a:rPr lang="nb-NO" dirty="0"/>
              <a:t>mellom pasient, lege og sykepleie Data anvendes her og nå.</a:t>
            </a:r>
          </a:p>
          <a:p>
            <a:endParaRPr lang="nb-NO" dirty="0"/>
          </a:p>
          <a:p>
            <a:r>
              <a:rPr lang="nb-NO" b="1" dirty="0"/>
              <a:t>I</a:t>
            </a:r>
            <a:r>
              <a:rPr lang="nb-NO" dirty="0"/>
              <a:t> </a:t>
            </a:r>
            <a:r>
              <a:rPr lang="nb-NO" b="1" dirty="0"/>
              <a:t>vår studie har vi anvendt en asynkron løsning.</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3</a:t>
            </a:fld>
            <a:endParaRPr lang="nb-NO" dirty="0"/>
          </a:p>
        </p:txBody>
      </p:sp>
    </p:spTree>
    <p:extLst>
      <p:ext uri="{BB962C8B-B14F-4D97-AF65-F5344CB8AC3E}">
        <p14:creationId xmlns:p14="http://schemas.microsoft.com/office/powerpoint/2010/main" xmlns="" val="3965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Plassholder for notat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dirty="0"/>
              <a:t>Et Diabetes fotsår er en alvorlig og fryktet komplikasjon til diabetes og sårene krever ofte </a:t>
            </a:r>
            <a:r>
              <a:rPr lang="nb-NO" b="1" dirty="0"/>
              <a:t>intensiv behandling</a:t>
            </a:r>
            <a:r>
              <a:rPr lang="nb-NO" dirty="0"/>
              <a:t>, </a:t>
            </a:r>
            <a:r>
              <a:rPr lang="nb-NO" b="1" dirty="0"/>
              <a:t>hyppig poliklinisk oppføling </a:t>
            </a:r>
            <a:r>
              <a:rPr lang="nb-NO" dirty="0"/>
              <a:t>og </a:t>
            </a:r>
            <a:r>
              <a:rPr lang="nb-NO" b="1" dirty="0"/>
              <a:t>sykehus innleggelse</a:t>
            </a:r>
            <a:r>
              <a:rPr lang="nb-NO" dirty="0"/>
              <a:t>. </a:t>
            </a:r>
          </a:p>
          <a:p>
            <a:pPr eaLnBrk="1" hangingPunct="1">
              <a:spcBef>
                <a:spcPct val="0"/>
              </a:spcBef>
            </a:pPr>
            <a:r>
              <a:rPr lang="nb-NO" b="1" dirty="0"/>
              <a:t>Studier viser at </a:t>
            </a:r>
            <a:r>
              <a:rPr lang="nb-NO" b="1" dirty="0">
                <a:latin typeface="Arial" panose="020B0604020202020204" pitchFamily="34" charset="0"/>
                <a:cs typeface="Arial" panose="020B0604020202020204" pitchFamily="34" charset="0"/>
              </a:rPr>
              <a:t>mange pasienter </a:t>
            </a:r>
            <a:r>
              <a:rPr lang="nb-NO" dirty="0">
                <a:latin typeface="Arial" panose="020B0604020202020204" pitchFamily="34" charset="0"/>
                <a:cs typeface="Arial" panose="020B0604020202020204" pitchFamily="34" charset="0"/>
              </a:rPr>
              <a:t>med diabetes fotsår henvises sent til spesialisthelsetjenesten. </a:t>
            </a:r>
            <a:r>
              <a:rPr lang="nb-NO" dirty="0">
                <a:latin typeface="Calibri" panose="020F0502020204030204" pitchFamily="34" charset="0"/>
              </a:rPr>
              <a:t>Nasjonale og internasjonale guidelines vektlegge betydning av tidlig henvisning til spesialist helsetjenesten når et diabetes fotsår oppstår</a:t>
            </a:r>
            <a:endParaRPr lang="nb-NO" dirty="0"/>
          </a:p>
          <a:p>
            <a:pPr eaLnBrk="1" hangingPunct="1">
              <a:spcBef>
                <a:spcPct val="0"/>
              </a:spcBef>
            </a:pPr>
            <a:endParaRPr lang="nb-NO" dirty="0"/>
          </a:p>
          <a:p>
            <a:pPr defTabSz="924458">
              <a:defRPr/>
            </a:pPr>
            <a:r>
              <a:rPr lang="nb-NO" dirty="0">
                <a:latin typeface="Calibri" panose="020F0502020204030204" pitchFamily="34" charset="0"/>
              </a:rPr>
              <a:t>Behandling av diabetes fotsår  er kompleks og kostnadskrevende og medfører økende press på helsetjenesten. </a:t>
            </a:r>
          </a:p>
          <a:p>
            <a:pPr eaLnBrk="1" hangingPunct="1">
              <a:spcBef>
                <a:spcPct val="0"/>
              </a:spcBef>
            </a:pPr>
            <a:endParaRPr lang="nb-NO" dirty="0"/>
          </a:p>
          <a:p>
            <a:pPr eaLnBrk="1" hangingPunct="1">
              <a:spcBef>
                <a:spcPct val="0"/>
              </a:spcBef>
            </a:pPr>
            <a:endParaRPr lang="nb-NO" dirty="0"/>
          </a:p>
          <a:p>
            <a:pPr eaLnBrk="1" hangingPunct="1">
              <a:spcBef>
                <a:spcPct val="0"/>
              </a:spcBef>
            </a:pPr>
            <a:r>
              <a:rPr lang="nb-NO" dirty="0"/>
              <a:t>Krever et nært samarbeid mellom primær og spesialisthelsetjenesten</a:t>
            </a:r>
            <a:endParaRPr lang="nb-NO" altLang="nb-NO" dirty="0">
              <a:latin typeface="Arial" pitchFamily="34" charset="0"/>
              <a:cs typeface="Arial" pitchFamily="34" charset="0"/>
            </a:endParaRPr>
          </a:p>
          <a:p>
            <a:pPr eaLnBrk="1" hangingPunct="1">
              <a:spcBef>
                <a:spcPct val="0"/>
              </a:spcBef>
            </a:pPr>
            <a:endParaRPr lang="nb-NO" altLang="nb-NO" dirty="0">
              <a:latin typeface="Arial" pitchFamily="34" charset="0"/>
              <a:cs typeface="Arial" pitchFamily="34" charset="0"/>
            </a:endParaRPr>
          </a:p>
          <a:p>
            <a:pPr eaLnBrk="1" hangingPunct="1">
              <a:spcBef>
                <a:spcPct val="0"/>
              </a:spcBef>
            </a:pPr>
            <a:r>
              <a:rPr lang="nb-NO" altLang="nb-NO" dirty="0">
                <a:latin typeface="Arial" pitchFamily="34" charset="0"/>
                <a:cs typeface="Arial" pitchFamily="34" charset="0"/>
              </a:rPr>
              <a:t>Diabetes fotsår en utfordring for Pasienten og familien + Helsetjenesten</a:t>
            </a:r>
          </a:p>
          <a:p>
            <a:pPr eaLnBrk="1" hangingPunct="1">
              <a:spcBef>
                <a:spcPct val="0"/>
              </a:spcBef>
            </a:pPr>
            <a:endParaRPr lang="nb-NO" altLang="nb-NO" dirty="0">
              <a:latin typeface="Arial" pitchFamily="34" charset="0"/>
              <a:cs typeface="Arial" pitchFamily="34" charset="0"/>
            </a:endParaRPr>
          </a:p>
          <a:p>
            <a:pPr defTabSz="924458">
              <a:spcBef>
                <a:spcPct val="0"/>
              </a:spcBef>
              <a:defRPr/>
            </a:pPr>
            <a:r>
              <a:rPr lang="nb-NO" dirty="0"/>
              <a:t>Kjenner ikke prevalensen av diabetiske fotsår i Norge, men et rimelig anslag er </a:t>
            </a:r>
            <a:r>
              <a:rPr lang="nb-NO" dirty="0" err="1"/>
              <a:t>ca</a:t>
            </a:r>
            <a:r>
              <a:rPr lang="nb-NO" dirty="0"/>
              <a:t> 1 %. </a:t>
            </a:r>
            <a:r>
              <a:rPr lang="nb-NO" dirty="0" err="1"/>
              <a:t>Dvs</a:t>
            </a:r>
            <a:r>
              <a:rPr lang="nb-NO" dirty="0"/>
              <a:t> at rundt 2300 pasienter har et diabetisk fotsår årlig. Av disse ble det i 2016 foretatt 481 </a:t>
            </a:r>
            <a:r>
              <a:rPr lang="nb-NO" dirty="0" err="1"/>
              <a:t>ampuasjoner</a:t>
            </a:r>
            <a:r>
              <a:rPr lang="nb-NO" dirty="0"/>
              <a:t> – alt fra tå til låramputasjon. Det gir en insidens på 2.3 per 1000 pasienter.</a:t>
            </a:r>
          </a:p>
          <a:p>
            <a:pPr eaLnBrk="1" hangingPunct="1">
              <a:spcBef>
                <a:spcPct val="0"/>
              </a:spcBef>
            </a:pPr>
            <a:endParaRPr lang="nb-NO" altLang="nb-NO" dirty="0">
              <a:latin typeface="Arial" pitchFamily="34" charset="0"/>
              <a:cs typeface="Arial" pitchFamily="34" charset="0"/>
            </a:endParaRPr>
          </a:p>
          <a:p>
            <a:pPr eaLnBrk="1" hangingPunct="1">
              <a:spcBef>
                <a:spcPct val="0"/>
              </a:spcBef>
            </a:pPr>
            <a:endParaRPr lang="nb-NO" dirty="0"/>
          </a:p>
          <a:p>
            <a:pPr eaLnBrk="1" hangingPunct="1">
              <a:spcBef>
                <a:spcPct val="0"/>
              </a:spcBef>
            </a:pPr>
            <a:r>
              <a:rPr lang="nb-NO" b="1" dirty="0"/>
              <a:t>Politiske mål vektlegger en mer </a:t>
            </a:r>
            <a:r>
              <a:rPr lang="nb-NO" dirty="0"/>
              <a:t> koordinerte og sammenhengende tjenestene mellom helsenivåene spesielt til pasienter med kroniske tilstander</a:t>
            </a:r>
            <a:endParaRPr lang="nb-NO" altLang="nb-NO" dirty="0"/>
          </a:p>
          <a:p>
            <a:pPr eaLnBrk="1" hangingPunct="1">
              <a:spcBef>
                <a:spcPct val="0"/>
              </a:spcBef>
            </a:pPr>
            <a:endParaRPr lang="nb-NO" altLang="nb-NO" dirty="0">
              <a:latin typeface="Arial" pitchFamily="34" charset="0"/>
              <a:cs typeface="Arial" pitchFamily="34" charset="0"/>
            </a:endParaRPr>
          </a:p>
          <a:p>
            <a:pPr defTabSz="924458">
              <a:defRPr/>
            </a:pPr>
            <a:endParaRPr lang="nb-NO" dirty="0">
              <a:latin typeface="Calibri" panose="020F0502020204030204" pitchFamily="34" charset="0"/>
            </a:endParaRPr>
          </a:p>
          <a:p>
            <a:pPr defTabSz="924458">
              <a:defRPr/>
            </a:pPr>
            <a:r>
              <a:rPr lang="nb-NO" dirty="0">
                <a:latin typeface="Calibri" panose="020F0502020204030204" pitchFamily="34" charset="0"/>
              </a:rPr>
              <a:t>Telemedisin kan være en effektiv tilnærming i sårbehandling som kan møte disse utfordringen. Telemedisin har potensial til å muliggjøre at </a:t>
            </a:r>
            <a:r>
              <a:rPr lang="nb-NO" b="1" dirty="0">
                <a:latin typeface="Calibri" panose="020F0502020204030204" pitchFamily="34" charset="0"/>
              </a:rPr>
              <a:t>1.</a:t>
            </a:r>
            <a:r>
              <a:rPr lang="nb-NO" dirty="0">
                <a:latin typeface="Calibri" panose="020F0502020204030204" pitchFamily="34" charset="0"/>
              </a:rPr>
              <a:t> flere pasienter kan behandles nær hjemmet, </a:t>
            </a:r>
            <a:r>
              <a:rPr lang="nb-NO" b="1" dirty="0">
                <a:latin typeface="Calibri" panose="020F0502020204030204" pitchFamily="34" charset="0"/>
              </a:rPr>
              <a:t>2</a:t>
            </a:r>
            <a:r>
              <a:rPr lang="nb-NO" dirty="0">
                <a:latin typeface="Calibri" panose="020F0502020204030204" pitchFamily="34" charset="0"/>
              </a:rPr>
              <a:t>. redusere antall konsultasjoner i spesialist helsetjenesten ved å overføre mer av behandlingen og oppfølgingen til primærhelsetjenesten, og </a:t>
            </a:r>
            <a:r>
              <a:rPr lang="nb-NO" b="1" dirty="0">
                <a:latin typeface="Calibri" panose="020F0502020204030204" pitchFamily="34" charset="0"/>
              </a:rPr>
              <a:t>3</a:t>
            </a:r>
            <a:r>
              <a:rPr lang="nb-NO" dirty="0">
                <a:latin typeface="Calibri" panose="020F0502020204030204" pitchFamily="34" charset="0"/>
              </a:rPr>
              <a:t>. samtidig opprettholde høy kvalitet på sårbehandlingen. </a:t>
            </a:r>
          </a:p>
          <a:p>
            <a:pPr defTabSz="924458">
              <a:defRPr/>
            </a:pPr>
            <a:endParaRPr lang="nb-NO" dirty="0">
              <a:latin typeface="Calibri" panose="020F0502020204030204" pitchFamily="34" charset="0"/>
            </a:endParaRPr>
          </a:p>
          <a:p>
            <a:pPr defTabSz="924458">
              <a:defRPr/>
            </a:pPr>
            <a:r>
              <a:rPr lang="nb-NO" dirty="0">
                <a:latin typeface="Calibri" panose="020F0502020204030204" pitchFamily="34" charset="0"/>
              </a:rPr>
              <a:t>Imidlertid mangler vi kunnskaper om effekt av telemedisinsk oppfølging på kliniske utfall som tilheling, amputasjon og død på pasienter med diabetes fot sår samt erfaringer med å mottatt </a:t>
            </a:r>
            <a:r>
              <a:rPr lang="nb-NO" dirty="0" err="1">
                <a:latin typeface="Calibri" panose="020F0502020204030204" pitchFamily="34" charset="0"/>
              </a:rPr>
              <a:t>telemedisinske</a:t>
            </a:r>
            <a:r>
              <a:rPr lang="nb-NO" dirty="0">
                <a:latin typeface="Calibri" panose="020F0502020204030204" pitchFamily="34" charset="0"/>
              </a:rPr>
              <a:t> oppfølging.</a:t>
            </a:r>
          </a:p>
          <a:p>
            <a:endParaRPr lang="nb-NO" dirty="0" smtClean="0"/>
          </a:p>
          <a:p>
            <a:pPr eaLnBrk="1" hangingPunct="1">
              <a:spcBef>
                <a:spcPct val="0"/>
              </a:spcBef>
            </a:pPr>
            <a:endParaRPr lang="nb-NO" dirty="0"/>
          </a:p>
          <a:p>
            <a:pPr>
              <a:defRPr/>
            </a:pPr>
            <a:r>
              <a:rPr lang="nb-NO" dirty="0">
                <a:latin typeface="Arial" charset="0"/>
                <a:cs typeface="Arial" charset="0"/>
              </a:rPr>
              <a:t>TM  kan være et alternativ som kan bidra til en mer </a:t>
            </a:r>
            <a:r>
              <a:rPr lang="nb-NO" dirty="0"/>
              <a:t>koordinerte tjeneste fordi TM åpner opp for en mer sømløs kommunikasjon mellom helsenivåene, mellom pasient og helsepersonell, samt en mulighet for å redusere antall konsultasjoner på poliklinikken slik at pasienter som </a:t>
            </a:r>
            <a:r>
              <a:rPr lang="nb-NO" i="1" dirty="0"/>
              <a:t>har størst behov prioriteres i spesialisthelsetjenesten</a:t>
            </a:r>
          </a:p>
          <a:p>
            <a:pPr>
              <a:defRPr/>
            </a:pPr>
            <a:endParaRPr lang="nb-NO" dirty="0"/>
          </a:p>
        </p:txBody>
      </p:sp>
      <p:sp>
        <p:nvSpPr>
          <p:cNvPr id="62468" name="Plassholder for lysbilde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367E84-60F7-4EE1-957F-E4EEBAE293FC}" type="slidenum">
              <a:rPr lang="nb-NO" altLang="nb-NO" smtClean="0">
                <a:latin typeface="Times" pitchFamily="18" charset="0"/>
              </a:rPr>
              <a:pPr eaLnBrk="1" hangingPunct="1">
                <a:spcBef>
                  <a:spcPct val="0"/>
                </a:spcBef>
              </a:pPr>
              <a:t>4</a:t>
            </a:fld>
            <a:endParaRPr lang="nb-NO" altLang="nb-NO" smtClean="0">
              <a:latin typeface="Times" pitchFamily="18" charset="0"/>
            </a:endParaRPr>
          </a:p>
        </p:txBody>
      </p:sp>
    </p:spTree>
    <p:extLst>
      <p:ext uri="{BB962C8B-B14F-4D97-AF65-F5344CB8AC3E}">
        <p14:creationId xmlns:p14="http://schemas.microsoft.com/office/powerpoint/2010/main" xmlns="" val="347270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noProof="0" dirty="0" smtClean="0">
              <a:latin typeface="Arial" panose="020B0604020202020204" pitchFamily="34" charset="0"/>
              <a:cs typeface="Arial" panose="020B0604020202020204" pitchFamily="34" charset="0"/>
            </a:endParaRPr>
          </a:p>
          <a:p>
            <a:pPr defTabSz="924458">
              <a:defRPr/>
            </a:pPr>
            <a:r>
              <a:rPr lang="nb-NO" dirty="0"/>
              <a:t>Vi bruker </a:t>
            </a:r>
            <a:r>
              <a:rPr lang="nb-NO" dirty="0" err="1"/>
              <a:t>Pleienet</a:t>
            </a:r>
            <a:r>
              <a:rPr lang="nb-NO" dirty="0"/>
              <a:t> . Det samme web baserte samhandlingsplattformen til dere, men tilpasset norske forhold</a:t>
            </a:r>
          </a:p>
          <a:p>
            <a:pPr defTabSz="924458">
              <a:defRPr/>
            </a:pPr>
            <a:endParaRPr lang="nb-NO" dirty="0"/>
          </a:p>
          <a:p>
            <a:pPr defTabSz="924458">
              <a:defRPr/>
            </a:pPr>
            <a:r>
              <a:rPr lang="nb-NO" dirty="0"/>
              <a:t>Den </a:t>
            </a:r>
            <a:r>
              <a:rPr lang="nb-NO" b="1" dirty="0" err="1"/>
              <a:t>telemedisinske</a:t>
            </a:r>
            <a:r>
              <a:rPr lang="nb-NO" b="1" dirty="0"/>
              <a:t> intervensjonen som ble </a:t>
            </a:r>
            <a:r>
              <a:rPr lang="nb-NO" dirty="0"/>
              <a:t>anvendt i studien bestod av en web basert samhandlingsplattform og en mobil telefon som muliggjorde direkte kommunikasjon mellom helsepersonell i poliklinikken og sykepleierne i primærhelsetjenesten. </a:t>
            </a:r>
          </a:p>
          <a:p>
            <a:endParaRPr lang="en-US" noProof="0" dirty="0" smtClean="0">
              <a:latin typeface="Arial" panose="020B0604020202020204" pitchFamily="34" charset="0"/>
              <a:cs typeface="Arial" panose="020B0604020202020204" pitchFamily="34" charset="0"/>
            </a:endParaRPr>
          </a:p>
          <a:p>
            <a:endParaRPr lang="en-US" baseline="0" noProof="0" dirty="0" smtClean="0">
              <a:latin typeface="Arial" panose="020B0604020202020204" pitchFamily="34" charset="0"/>
              <a:cs typeface="Arial" panose="020B0604020202020204" pitchFamily="34" charset="0"/>
            </a:endParaRPr>
          </a:p>
          <a:p>
            <a:r>
              <a:rPr lang="en-US" baseline="0" noProof="0" dirty="0" smtClean="0">
                <a:latin typeface="Arial" panose="020B0604020202020204" pitchFamily="34" charset="0"/>
                <a:cs typeface="Arial" panose="020B0604020202020204" pitchFamily="34" charset="0"/>
              </a:rPr>
              <a:t>The pictures are large and give a good overview. They are lined up on top to give an overview over time.</a:t>
            </a:r>
            <a:endParaRPr lang="en-US" noProof="0" dirty="0" smtClean="0">
              <a:latin typeface="Arial" panose="020B0604020202020204" pitchFamily="34" charset="0"/>
              <a:cs typeface="Arial" panose="020B0604020202020204" pitchFamily="34" charset="0"/>
            </a:endParaRPr>
          </a:p>
          <a:p>
            <a:endParaRPr lang="en-US" baseline="0" noProof="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nurses are trained to use the Web-based ulcer record and mobile phone using written information. </a:t>
            </a:r>
          </a:p>
          <a:p>
            <a:endParaRPr lang="en-US" dirty="0">
              <a:latin typeface="Arial" panose="020B060402020202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10"/>
          </p:nvPr>
        </p:nvSpPr>
        <p:spPr/>
        <p:txBody>
          <a:bodyPr/>
          <a:lstStyle/>
          <a:p>
            <a:fld id="{75D1D5EA-2DB4-4952-9F07-71F89C245A2F}" type="slidenum">
              <a:rPr lang="nb-NO" smtClean="0"/>
              <a:pPr/>
              <a:t>5</a:t>
            </a:fld>
            <a:endParaRPr lang="nb-NO"/>
          </a:p>
        </p:txBody>
      </p:sp>
    </p:spTree>
    <p:extLst>
      <p:ext uri="{BB962C8B-B14F-4D97-AF65-F5344CB8AC3E}">
        <p14:creationId xmlns:p14="http://schemas.microsoft.com/office/powerpoint/2010/main" xmlns="" val="83637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C2712CE1-C5C9-408E-9C5C-1BEA652C08A4}" type="slidenum">
              <a:rPr lang="nb-NO" smtClean="0"/>
              <a:pPr/>
              <a:t>6</a:t>
            </a:fld>
            <a:endParaRPr lang="nb-NO"/>
          </a:p>
        </p:txBody>
      </p:sp>
    </p:spTree>
    <p:extLst>
      <p:ext uri="{BB962C8B-B14F-4D97-AF65-F5344CB8AC3E}">
        <p14:creationId xmlns:p14="http://schemas.microsoft.com/office/powerpoint/2010/main" xmlns="" val="39544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cs typeface="Arial" panose="020B0604020202020204" pitchFamily="34" charset="0"/>
              </a:rPr>
              <a:t>Designet var et </a:t>
            </a:r>
            <a:r>
              <a:rPr lang="nb-NO" sz="1400" dirty="0">
                <a:cs typeface="Arial" panose="020B0604020202020204" pitchFamily="34" charset="0"/>
              </a:rPr>
              <a:t>kluster randomisert kontrollert noninferiority studie</a:t>
            </a:r>
          </a:p>
          <a:p>
            <a:endParaRPr lang="nb-NO" sz="1400" b="1" dirty="0">
              <a:cs typeface="Arial" panose="020B0604020202020204" pitchFamily="34" charset="0"/>
            </a:endParaRPr>
          </a:p>
          <a:p>
            <a:r>
              <a:rPr lang="nb-NO" sz="1400" b="1" dirty="0">
                <a:cs typeface="Arial" panose="020B0604020202020204" pitchFamily="34" charset="0"/>
              </a:rPr>
              <a:t>Deltagere var </a:t>
            </a:r>
            <a:r>
              <a:rPr lang="nb-NO" sz="1400" dirty="0">
                <a:cs typeface="Arial" panose="020B0604020202020204" pitchFamily="34" charset="0"/>
              </a:rPr>
              <a:t>pasienter med type 1 eller type 2 diabetes, som var 20 år og eldre med et nytt fotsår som ikke har vært  behandlet I spesialisthelsetjenesten de siste 6 måneder</a:t>
            </a:r>
          </a:p>
          <a:p>
            <a:endParaRPr lang="nb-NO" sz="1400" b="1" dirty="0">
              <a:cs typeface="Arial" panose="020B0604020202020204" pitchFamily="34" charset="0"/>
            </a:endParaRPr>
          </a:p>
          <a:p>
            <a:r>
              <a:rPr lang="nb-NO" sz="1400" b="1" dirty="0">
                <a:cs typeface="Arial" panose="020B0604020202020204" pitchFamily="34" charset="0"/>
              </a:rPr>
              <a:t>42 klusters </a:t>
            </a:r>
            <a:r>
              <a:rPr lang="nb-NO" sz="1400" dirty="0">
                <a:cs typeface="Arial" panose="020B0604020202020204" pitchFamily="34" charset="0"/>
              </a:rPr>
              <a:t>basert på kommuner eller bydeler i sør Rogaland og Hordaland ble inkludert. Disse ble matched i 21 par i henhold til populasjons størrelse og kjennetegn ved kommunene eller distrikt og deretter randomisert til enten telemedisin eller kontroll gruppen. Pasienter som samtykket til deltakelse ble fordelt til enten TM gruppen eller standard gruppen basert på hvilken kluster de tilhørte.</a:t>
            </a:r>
          </a:p>
          <a:p>
            <a:endParaRPr lang="nb-NO" sz="1400" dirty="0">
              <a:cs typeface="Arial" panose="020B0604020202020204" pitchFamily="34" charset="0"/>
            </a:endParaRPr>
          </a:p>
          <a:p>
            <a:r>
              <a:rPr lang="nb-NO" sz="1400" b="1" dirty="0">
                <a:cs typeface="Arial" panose="020B0604020202020204" pitchFamily="34" charset="0"/>
              </a:rPr>
              <a:t>Power analysen som ble gjennomført  </a:t>
            </a:r>
            <a:r>
              <a:rPr lang="nb-NO" sz="1400" dirty="0">
                <a:cs typeface="Arial" panose="020B0604020202020204" pitchFamily="34" charset="0"/>
              </a:rPr>
              <a:t>viste at det var nødvendig å inkludere 218 pasienter. 114 pasienter i henholdsvis telemedisin gruppen og 114 pasienter i kontroll gruppen</a:t>
            </a:r>
          </a:p>
          <a:p>
            <a:endParaRPr lang="nb-NO" sz="1400" b="1" dirty="0">
              <a:cs typeface="Arial" panose="020B0604020202020204" pitchFamily="34" charset="0"/>
            </a:endParaRPr>
          </a:p>
          <a:p>
            <a:pPr defTabSz="924458">
              <a:defRPr/>
            </a:pPr>
            <a:r>
              <a:rPr lang="nb-NO" sz="1400" b="1" dirty="0">
                <a:cs typeface="Arial" panose="020B0604020202020204" pitchFamily="34" charset="0"/>
              </a:rPr>
              <a:t>Når det gjaldt oppfølgingstid ble hver pasienter fulgt </a:t>
            </a:r>
            <a:r>
              <a:rPr lang="nb-NO" sz="1400" dirty="0">
                <a:cs typeface="Arial" panose="020B0604020202020204" pitchFamily="34" charset="0"/>
              </a:rPr>
              <a:t>opp til tilheling, amputasjon eller død, men maksimum i 12 måneder.</a:t>
            </a:r>
          </a:p>
          <a:p>
            <a:endParaRPr lang="nb-NO" sz="1400" b="1" dirty="0">
              <a:cs typeface="Arial" panose="020B0604020202020204" pitchFamily="34" charset="0"/>
            </a:endParaRPr>
          </a:p>
          <a:p>
            <a:endParaRPr lang="nb-NO" sz="1400" b="1" dirty="0">
              <a:cs typeface="Arial" panose="020B0604020202020204" pitchFamily="34" charset="0"/>
            </a:endParaRPr>
          </a:p>
          <a:p>
            <a:r>
              <a:rPr lang="nb-NO" sz="1400" b="1" dirty="0">
                <a:cs typeface="Arial" panose="020B0604020202020204" pitchFamily="34" charset="0"/>
              </a:rPr>
              <a:t>Datainnsamlingen </a:t>
            </a:r>
            <a:r>
              <a:rPr lang="nb-NO" sz="1400" dirty="0">
                <a:cs typeface="Arial" panose="020B0604020202020204" pitchFamily="34" charset="0"/>
              </a:rPr>
              <a:t>strakk seg over perioden fra 2012 til 2016</a:t>
            </a:r>
          </a:p>
          <a:p>
            <a:endParaRPr lang="nb-NO" sz="1400"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7</a:t>
            </a:fld>
            <a:endParaRPr lang="nb-NO"/>
          </a:p>
        </p:txBody>
      </p:sp>
    </p:spTree>
    <p:extLst>
      <p:ext uri="{BB962C8B-B14F-4D97-AF65-F5344CB8AC3E}">
        <p14:creationId xmlns:p14="http://schemas.microsoft.com/office/powerpoint/2010/main" xmlns="" val="185014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4458">
              <a:defRPr/>
            </a:pPr>
            <a:r>
              <a:rPr lang="nb-NO" sz="1400" b="1" dirty="0">
                <a:latin typeface="Arial" panose="020B0604020202020204" pitchFamily="34" charset="0"/>
                <a:cs typeface="Arial" panose="020B0604020202020204" pitchFamily="34" charset="0"/>
              </a:rPr>
              <a:t>Det primære utfallsmål var tilhelingstid som ble målt fra </a:t>
            </a:r>
            <a:r>
              <a:rPr lang="nb-NO" sz="1400" dirty="0">
                <a:latin typeface="Arial" panose="020B0604020202020204" pitchFamily="34" charset="0"/>
                <a:cs typeface="Arial" panose="020B0604020202020204" pitchFamily="34" charset="0"/>
              </a:rPr>
              <a:t>tidspunktet pasienten kom på poliklinikken (inkludert i studien) med diagnostisert fotsår til fotsåret var tilhelet, </a:t>
            </a:r>
          </a:p>
          <a:p>
            <a:endParaRPr lang="nb-NO" sz="1400" b="1" dirty="0">
              <a:latin typeface="Arial" panose="020B0604020202020204" pitchFamily="34" charset="0"/>
              <a:cs typeface="Arial" panose="020B0604020202020204" pitchFamily="34" charset="0"/>
            </a:endParaRPr>
          </a:p>
          <a:p>
            <a:endParaRPr lang="nb-NO" sz="1400" b="1" dirty="0">
              <a:latin typeface="Arial" panose="020B0604020202020204" pitchFamily="34" charset="0"/>
              <a:cs typeface="Arial" panose="020B0604020202020204" pitchFamily="34" charset="0"/>
            </a:endParaRPr>
          </a:p>
          <a:p>
            <a:r>
              <a:rPr lang="nb-NO" sz="1400" b="1" dirty="0">
                <a:latin typeface="Arial" panose="020B0604020202020204" pitchFamily="34" charset="0"/>
                <a:cs typeface="Arial" panose="020B0604020202020204" pitchFamily="34" charset="0"/>
              </a:rPr>
              <a:t>Dette utfallsmålet ble vurdert for </a:t>
            </a:r>
            <a:r>
              <a:rPr lang="nb-NO" sz="1400" dirty="0">
                <a:latin typeface="Arial" panose="020B0604020202020204" pitchFamily="34" charset="0"/>
                <a:cs typeface="Arial" panose="020B0604020202020204" pitchFamily="34" charset="0"/>
              </a:rPr>
              <a:t>non-inferiority, </a:t>
            </a:r>
            <a:r>
              <a:rPr lang="nb-NO" sz="1400" dirty="0" err="1">
                <a:latin typeface="Arial" panose="020B0604020202020204" pitchFamily="34" charset="0"/>
                <a:cs typeface="Arial" panose="020B0604020202020204" pitchFamily="34" charset="0"/>
              </a:rPr>
              <a:t>dvs</a:t>
            </a:r>
            <a:r>
              <a:rPr lang="nb-NO" sz="1400" dirty="0">
                <a:latin typeface="Arial" panose="020B0604020202020204" pitchFamily="34" charset="0"/>
                <a:cs typeface="Arial" panose="020B0604020202020204" pitchFamily="34" charset="0"/>
              </a:rPr>
              <a:t> at vi ville undersøke om telemedisinsk oppfølging var en likeverdig behandling som standard oppfølging. Tilheling ble definert som sårtilheling uten minor eller major amputasjon</a:t>
            </a:r>
          </a:p>
          <a:p>
            <a:endParaRPr lang="nb-NO" sz="1400" dirty="0">
              <a:latin typeface="Arial" panose="020B0604020202020204" pitchFamily="34" charset="0"/>
              <a:cs typeface="Arial" panose="020B0604020202020204" pitchFamily="34" charset="0"/>
            </a:endParaRPr>
          </a:p>
          <a:p>
            <a:r>
              <a:rPr lang="nb-NO" sz="1400" b="1" dirty="0">
                <a:latin typeface="Arial" panose="020B0604020202020204" pitchFamily="34" charset="0"/>
                <a:cs typeface="Arial" panose="020B0604020202020204" pitchFamily="34" charset="0"/>
              </a:rPr>
              <a:t>Non </a:t>
            </a:r>
            <a:r>
              <a:rPr lang="nb-NO" sz="1400" b="1" dirty="0" err="1">
                <a:latin typeface="Arial" panose="020B0604020202020204" pitchFamily="34" charset="0"/>
                <a:cs typeface="Arial" panose="020B0604020202020204" pitchFamily="34" charset="0"/>
              </a:rPr>
              <a:t>inferiority</a:t>
            </a:r>
            <a:r>
              <a:rPr lang="nb-NO" sz="1400" b="1" dirty="0">
                <a:latin typeface="Arial" panose="020B0604020202020204" pitchFamily="34" charset="0"/>
                <a:cs typeface="Arial" panose="020B0604020202020204" pitchFamily="34" charset="0"/>
              </a:rPr>
              <a:t> margin</a:t>
            </a:r>
            <a:r>
              <a:rPr lang="nb-NO" sz="1400" dirty="0">
                <a:latin typeface="Arial" panose="020B0604020202020204" pitchFamily="34" charset="0"/>
                <a:cs typeface="Arial" panose="020B0604020202020204" pitchFamily="34" charset="0"/>
              </a:rPr>
              <a:t> ble satt til 1.5 måneder. </a:t>
            </a:r>
            <a:r>
              <a:rPr lang="nb-NO" sz="1400" dirty="0" err="1">
                <a:latin typeface="Arial" panose="020B0604020202020204" pitchFamily="34" charset="0"/>
                <a:cs typeface="Arial" panose="020B0604020202020204" pitchFamily="34" charset="0"/>
              </a:rPr>
              <a:t>Dvs</a:t>
            </a:r>
            <a:r>
              <a:rPr lang="nb-NO" sz="1400" dirty="0">
                <a:latin typeface="Arial" panose="020B0604020202020204" pitchFamily="34" charset="0"/>
                <a:cs typeface="Arial" panose="020B0604020202020204" pitchFamily="34" charset="0"/>
              </a:rPr>
              <a:t> dersom den gjennomsnittlige forskjellen mellom gruppene i tilhelingstid er mindre enn 1. 5 måneder  i favør at standard behandling kan en konkludere med non-inferiority.</a:t>
            </a:r>
          </a:p>
          <a:p>
            <a:endParaRPr lang="nb-NO" sz="1400" dirty="0">
              <a:latin typeface="Arial" panose="020B0604020202020204" pitchFamily="34" charset="0"/>
              <a:cs typeface="Arial" panose="020B0604020202020204" pitchFamily="34" charset="0"/>
            </a:endParaRPr>
          </a:p>
          <a:p>
            <a:pPr marL="57779"/>
            <a:r>
              <a:rPr lang="nb-NO" sz="1400" b="1" dirty="0">
                <a:latin typeface="Arial" panose="020B0604020202020204" pitchFamily="34" charset="0"/>
                <a:cs typeface="Arial" panose="020B0604020202020204" pitchFamily="34" charset="0"/>
              </a:rPr>
              <a:t>Tilhelingstid ble </a:t>
            </a:r>
            <a:r>
              <a:rPr lang="nb-NO" sz="1400" dirty="0">
                <a:latin typeface="Arial" panose="020B0604020202020204" pitchFamily="34" charset="0"/>
                <a:cs typeface="Arial" panose="020B0604020202020204" pitchFamily="34" charset="0"/>
              </a:rPr>
              <a:t>målt fra tidspunktet pasienten kom på poliklinikken med diagnostisert fotsår til fotsåret var tilhelet. Maksimal oppfølgingstid for pasientene var 12 måneder.</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8</a:t>
            </a:fld>
            <a:endParaRPr lang="nb-NO"/>
          </a:p>
        </p:txBody>
      </p:sp>
    </p:spTree>
    <p:extLst>
      <p:ext uri="{BB962C8B-B14F-4D97-AF65-F5344CB8AC3E}">
        <p14:creationId xmlns:p14="http://schemas.microsoft.com/office/powerpoint/2010/main" xmlns="" val="327794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b="1" dirty="0"/>
              <a:t>De sekundære utfallsmålene var </a:t>
            </a:r>
          </a:p>
          <a:p>
            <a:r>
              <a:rPr lang="nb-NO" sz="1400" b="1" dirty="0"/>
              <a:t>  </a:t>
            </a:r>
            <a:r>
              <a:rPr lang="nb-NO" sz="1400" dirty="0"/>
              <a:t>Amputasjon</a:t>
            </a:r>
          </a:p>
          <a:p>
            <a:pPr marL="520008" indent="-462229"/>
            <a:r>
              <a:rPr lang="nb-NO" sz="1400" dirty="0"/>
              <a:t>Død</a:t>
            </a:r>
          </a:p>
          <a:p>
            <a:pPr marL="520008" indent="-462229"/>
            <a:r>
              <a:rPr lang="nb-NO" sz="1400" dirty="0"/>
              <a:t>Antall Konsultasjoner ved poliklinikken og i </a:t>
            </a:r>
            <a:r>
              <a:rPr lang="nb-NO" sz="1400" dirty="0" err="1"/>
              <a:t>hjemmsykepleien</a:t>
            </a:r>
            <a:endParaRPr lang="nb-NO" sz="1400" dirty="0"/>
          </a:p>
          <a:p>
            <a:pPr marL="520008" indent="-462229"/>
            <a:r>
              <a:rPr lang="nb-NO" sz="1400" dirty="0"/>
              <a:t>Pasienterfaringer</a:t>
            </a:r>
          </a:p>
          <a:p>
            <a:pPr marL="520008" indent="-462229"/>
            <a:endParaRPr lang="nb-NO" sz="1400" dirty="0"/>
          </a:p>
          <a:p>
            <a:pPr marL="520008" indent="-462229"/>
            <a:r>
              <a:rPr lang="nb-NO" sz="1400" b="1" dirty="0"/>
              <a:t>Dette </a:t>
            </a:r>
            <a:r>
              <a:rPr lang="nb-NO" sz="1400" b="1" dirty="0" err="1"/>
              <a:t>ufallsmålet</a:t>
            </a:r>
            <a:r>
              <a:rPr lang="nb-NO" sz="1400" b="1" dirty="0"/>
              <a:t> ble vurdert for </a:t>
            </a:r>
            <a:r>
              <a:rPr lang="nb-NO" sz="1400" b="1" dirty="0" err="1"/>
              <a:t>superiority</a:t>
            </a:r>
            <a:r>
              <a:rPr lang="nb-NO" sz="1400" b="1" dirty="0"/>
              <a:t>, </a:t>
            </a:r>
            <a:r>
              <a:rPr lang="nb-NO" sz="1400" b="1" dirty="0" err="1"/>
              <a:t>dvs</a:t>
            </a:r>
            <a:r>
              <a:rPr lang="nb-NO" sz="1400" b="1" dirty="0"/>
              <a:t> vi ville undersøke om det var forskjell mellom gruppene.</a:t>
            </a:r>
          </a:p>
          <a:p>
            <a:endParaRPr lang="nb-NO" sz="1400" b="1"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pPr/>
              <a:t>9</a:t>
            </a:fld>
            <a:endParaRPr lang="nb-NO"/>
          </a:p>
        </p:txBody>
      </p:sp>
    </p:spTree>
    <p:extLst>
      <p:ext uri="{BB962C8B-B14F-4D97-AF65-F5344CB8AC3E}">
        <p14:creationId xmlns:p14="http://schemas.microsoft.com/office/powerpoint/2010/main" xmlns="" val="1357278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descr="logowhite_transp.png"/>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4337974" y="5589240"/>
            <a:ext cx="4140000" cy="720000"/>
          </a:xfrm>
          <a:prstGeom prst="rect">
            <a:avLst/>
          </a:prstGeom>
        </p:spPr>
      </p:pic>
      <p:sp>
        <p:nvSpPr>
          <p:cNvPr id="5"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xmlns="" val="1782998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461B353-83D2-4724-95F4-8E4EBD7C21A7}" type="datetime1">
              <a:rPr lang="nb-NO" smtClean="0"/>
              <a:pPr/>
              <a:t>08.10.2018</a:t>
            </a:fld>
            <a:endParaRPr lang="nb-NO" dirty="0"/>
          </a:p>
        </p:txBody>
      </p:sp>
      <p:sp>
        <p:nvSpPr>
          <p:cNvPr id="3" name="Plassholder for bunntekst 2"/>
          <p:cNvSpPr>
            <a:spLocks noGrp="1"/>
          </p:cNvSpPr>
          <p:nvPr>
            <p:ph type="ftr" sz="quarter" idx="11"/>
          </p:nvPr>
        </p:nvSpPr>
        <p:spPr/>
        <p:txBody>
          <a:bodyPr/>
          <a:lstStyle/>
          <a:p>
            <a:r>
              <a:rPr lang="nb-NO" smtClean="0"/>
              <a:t>Universitetet i Bergen</a:t>
            </a:r>
            <a:endParaRPr lang="nb-NO" dirty="0"/>
          </a:p>
        </p:txBody>
      </p:sp>
      <p:sp>
        <p:nvSpPr>
          <p:cNvPr id="4" name="Plassholder for lysbildenummer 3"/>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1224729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r>
              <a:rPr lang="nb-NO" smtClean="0"/>
              <a:t>Universitetet i Bergen</a:t>
            </a:r>
            <a:endParaRPr lang="nb-NO" dirty="0"/>
          </a:p>
        </p:txBody>
      </p:sp>
    </p:spTree>
    <p:extLst>
      <p:ext uri="{BB962C8B-B14F-4D97-AF65-F5344CB8AC3E}">
        <p14:creationId xmlns:p14="http://schemas.microsoft.com/office/powerpoint/2010/main" xmlns="" val="20746803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1022920" y="1883965"/>
            <a:ext cx="2360241" cy="3888000"/>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3" name="Tittel 1"/>
          <p:cNvSpPr>
            <a:spLocks noGrp="1"/>
          </p:cNvSpPr>
          <p:nvPr>
            <p:ph type="title"/>
          </p:nvPr>
        </p:nvSpPr>
        <p:spPr>
          <a:xfrm>
            <a:off x="1022920" y="1015007"/>
            <a:ext cx="7365504" cy="652934"/>
          </a:xfrm>
        </p:spPr>
        <p:txBody>
          <a:bodyPr/>
          <a:lstStyle>
            <a:lvl1pPr>
              <a:lnSpc>
                <a:spcPts val="4320"/>
              </a:lnSpc>
              <a:defRPr/>
            </a:lvl1pPr>
          </a:lstStyle>
          <a:p>
            <a:r>
              <a:rPr lang="nb-NO" dirty="0" smtClean="0"/>
              <a:t>Klikk for å redigere tittelstil</a:t>
            </a:r>
            <a:endParaRPr lang="nb-NO" dirty="0"/>
          </a:p>
        </p:txBody>
      </p:sp>
      <p:sp>
        <p:nvSpPr>
          <p:cNvPr id="2" name="Plassholder for dato 1"/>
          <p:cNvSpPr>
            <a:spLocks noGrp="1"/>
          </p:cNvSpPr>
          <p:nvPr>
            <p:ph type="dt" sz="half" idx="10"/>
          </p:nvPr>
        </p:nvSpPr>
        <p:spPr/>
        <p:txBody>
          <a:bodyPr/>
          <a:lstStyle/>
          <a:p>
            <a:fld id="{0E4D2108-576D-4BA7-BF77-25ECD5A66269}" type="datetime1">
              <a:rPr lang="nb-NO" smtClean="0"/>
              <a:pPr/>
              <a:t>08.10.2018</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1259105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2920" y="4653136"/>
            <a:ext cx="7365504" cy="566738"/>
          </a:xfrm>
        </p:spPr>
        <p:txBody>
          <a:bodyPr anchor="b">
            <a:normAutofit/>
          </a:bodyPr>
          <a:lstStyle>
            <a:lvl1pPr algn="l">
              <a:lnSpc>
                <a:spcPts val="3600"/>
              </a:lnSpc>
              <a:defRPr sz="3000" b="1" i="0">
                <a:solidFill>
                  <a:srgbClr val="8FA968"/>
                </a:solidFill>
              </a:defRPr>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Dra bildet til plassholderen eller klikk ikonet for å legge til</a:t>
            </a:r>
            <a:endParaRPr lang="nb-NO" dirty="0"/>
          </a:p>
        </p:txBody>
      </p:sp>
      <p:sp>
        <p:nvSpPr>
          <p:cNvPr id="4" name="Plassholder for tekst 3"/>
          <p:cNvSpPr>
            <a:spLocks noGrp="1"/>
          </p:cNvSpPr>
          <p:nvPr>
            <p:ph type="body" sz="half" idx="2"/>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0BF688D0-5211-4810-A1FB-02FB82379891}" type="datetime1">
              <a:rPr lang="nb-NO" smtClean="0"/>
              <a:pPr/>
              <a:t>08.10.2018</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34331668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nSpc>
                <a:spcPts val="4320"/>
              </a:lnSpc>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1022920" y="1883965"/>
            <a:ext cx="7365504" cy="3888000"/>
          </a:xfrm>
        </p:spPr>
        <p:txBody>
          <a:bodyPr vert="eaVert">
            <a:normAutofit/>
          </a:bodyPr>
          <a:lstStyle>
            <a:lvl1pPr>
              <a:defRPr sz="2600"/>
            </a:lvl1pPr>
            <a:lvl2pPr>
              <a:defRPr sz="2400"/>
            </a:lvl2pPr>
            <a:lvl3pPr>
              <a:defRPr sz="2000"/>
            </a:lvl3pPr>
            <a:lvl4pPr>
              <a:defRPr sz="2000"/>
            </a:lvl4pPr>
            <a:lvl5pPr>
              <a:defRPr sz="2000"/>
            </a:lvl5pPr>
          </a:lstStyle>
          <a:p>
            <a:pPr lvl="0"/>
            <a:r>
              <a:rPr lang="nb-NO" dirty="0" smtClean="0"/>
              <a:t>Klikk for å redigere tekststiler i malen</a:t>
            </a:r>
          </a:p>
          <a:p>
            <a:pPr lvl="1"/>
            <a:r>
              <a:rPr lang="nb-NO" dirty="0" smtClean="0"/>
              <a:t>Andre nivå</a:t>
            </a:r>
          </a:p>
          <a:p>
            <a:pPr lvl="2"/>
            <a:r>
              <a:rPr lang="nb-NO"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B880CDFD-3939-482C-843B-008397CC649A}" type="datetime1">
              <a:rPr lang="nb-NO" smtClean="0"/>
              <a:pPr/>
              <a:t>08.10.2018</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177427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7EBCC12E-5856-45BD-89D1-50F7CBFCDBA9}" type="datetime1">
              <a:rPr lang="nb-NO" smtClean="0"/>
              <a:pPr/>
              <a:t>08.10.2018</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992353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8C005353-666A-4FFA-B853-3D73A972B8DE}" type="datetime1">
              <a:rPr lang="nb-NO" smtClean="0"/>
              <a:pPr/>
              <a:t>08.10.2018</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2678384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7" name="Plassholder for dato 6"/>
          <p:cNvSpPr>
            <a:spLocks noGrp="1"/>
          </p:cNvSpPr>
          <p:nvPr>
            <p:ph type="dt" sz="half" idx="10"/>
          </p:nvPr>
        </p:nvSpPr>
        <p:spPr/>
        <p:txBody>
          <a:bodyPr/>
          <a:lstStyle/>
          <a:p>
            <a:fld id="{2533A7CD-9788-4793-A4B5-DBE49656B266}" type="datetime1">
              <a:rPr lang="nb-NO" smtClean="0"/>
              <a:pPr/>
              <a:t>08.10.2018</a:t>
            </a:fld>
            <a:endParaRPr lang="nb-NO" dirty="0"/>
          </a:p>
        </p:txBody>
      </p:sp>
      <p:sp>
        <p:nvSpPr>
          <p:cNvPr id="8" name="Plassholder for bunntekst 7"/>
          <p:cNvSpPr>
            <a:spLocks noGrp="1"/>
          </p:cNvSpPr>
          <p:nvPr>
            <p:ph type="ftr" sz="quarter" idx="11"/>
          </p:nvPr>
        </p:nvSpPr>
        <p:spPr/>
        <p:txBody>
          <a:bodyPr/>
          <a:lstStyle/>
          <a:p>
            <a:r>
              <a:rPr lang="nb-NO" smtClean="0"/>
              <a:t>Universitetet i Bergen</a:t>
            </a:r>
            <a:endParaRPr lang="nb-NO" dirty="0"/>
          </a:p>
        </p:txBody>
      </p:sp>
      <p:sp>
        <p:nvSpPr>
          <p:cNvPr id="12" name="Plassholder for lysbildenummer 11"/>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3" name="Bilde 12"/>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24739120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22920" y="1119882"/>
            <a:ext cx="6584776" cy="3533254"/>
          </a:xfrm>
        </p:spPr>
        <p:txBody>
          <a:bodyPr anchor="t" anchorCtr="0">
            <a:normAutofit/>
          </a:bodyPr>
          <a:lstStyle>
            <a:lvl1pPr>
              <a:lnSpc>
                <a:spcPts val="6000"/>
              </a:lnSpc>
              <a:defRPr sz="5000" b="1" i="0" u="none">
                <a:solidFill>
                  <a:srgbClr val="FFFFFF"/>
                </a:solidFill>
                <a:latin typeface="+mj-lt"/>
              </a:defRPr>
            </a:lvl1pPr>
          </a:lstStyle>
          <a:p>
            <a:r>
              <a:rPr lang="nb-NO" dirty="0" smtClean="0"/>
              <a:t>Klikk for å redigere tittelstil</a:t>
            </a:r>
            <a:endParaRPr lang="nb-NO" dirty="0"/>
          </a:p>
        </p:txBody>
      </p:sp>
    </p:spTree>
    <p:extLst>
      <p:ext uri="{BB962C8B-B14F-4D97-AF65-F5344CB8AC3E}">
        <p14:creationId xmlns:p14="http://schemas.microsoft.com/office/powerpoint/2010/main" xmlns="" val="30210973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xmlns="" val="25085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7"/>
            <a:ext cx="7365504" cy="652934"/>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A87E53A7-B76C-41D3-A9E8-CE9966171870}" type="datetime1">
              <a:rPr lang="nb-NO" smtClean="0"/>
              <a:pPr/>
              <a:t>08.10.2018</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21085221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0" name="Plassholder for innhold 2"/>
          <p:cNvSpPr>
            <a:spLocks noGrp="1"/>
          </p:cNvSpPr>
          <p:nvPr>
            <p:ph sz="half" idx="13"/>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2"/>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4"/>
          </p:nvPr>
        </p:nvSpPr>
        <p:spPr/>
        <p:txBody>
          <a:bodyPr/>
          <a:lstStyle/>
          <a:p>
            <a:fld id="{F2F618A2-C9E8-4771-A49A-7211805E91AA}" type="datetime1">
              <a:rPr lang="nb-NO" smtClean="0"/>
              <a:pPr/>
              <a:t>08.10.2018</a:t>
            </a:fld>
            <a:endParaRPr lang="nb-NO" dirty="0"/>
          </a:p>
        </p:txBody>
      </p:sp>
      <p:sp>
        <p:nvSpPr>
          <p:cNvPr id="6" name="Plassholder for bunntekst 5"/>
          <p:cNvSpPr>
            <a:spLocks noGrp="1"/>
          </p:cNvSpPr>
          <p:nvPr>
            <p:ph type="ftr" sz="quarter" idx="15"/>
          </p:nvPr>
        </p:nvSpPr>
        <p:spPr/>
        <p:txBody>
          <a:bodyPr/>
          <a:lstStyle/>
          <a:p>
            <a:r>
              <a:rPr lang="nb-NO" smtClean="0"/>
              <a:t>Universitetet i Bergen</a:t>
            </a:r>
            <a:endParaRPr lang="nb-NO" dirty="0"/>
          </a:p>
        </p:txBody>
      </p:sp>
      <p:sp>
        <p:nvSpPr>
          <p:cNvPr id="7" name="Plassholder for lysbildenummer 6"/>
          <p:cNvSpPr>
            <a:spLocks noGrp="1"/>
          </p:cNvSpPr>
          <p:nvPr>
            <p:ph type="sldNum" sz="quarter" idx="16"/>
          </p:nvPr>
        </p:nvSpPr>
        <p:spPr/>
        <p:txBody>
          <a:bodyPr/>
          <a:lstStyle/>
          <a:p>
            <a:r>
              <a:rPr lang="nb-NO" dirty="0" smtClean="0"/>
              <a:t>Side </a:t>
            </a:r>
            <a:fld id="{06C54713-27B5-4268-B680-29C9FB350413}" type="slidenum">
              <a:rPr lang="nb-NO" smtClean="0"/>
              <a:pPr/>
              <a:t>‹nr.›</a:t>
            </a:fld>
            <a:endParaRPr lang="nb-NO" dirty="0"/>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1937874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022920" y="975866"/>
            <a:ext cx="7365504" cy="652934"/>
          </a:xfrm>
        </p:spPr>
        <p:txBody>
          <a:bodyPr>
            <a:normAutofit/>
          </a:bodyPr>
          <a:lstStyle>
            <a:lvl1pPr algn="l">
              <a:lnSpc>
                <a:spcPts val="3600"/>
              </a:lnSpc>
              <a:defRPr sz="3000"/>
            </a:lvl1pPr>
          </a:lstStyle>
          <a:p>
            <a:r>
              <a:rPr lang="nb-NO" dirty="0" smtClean="0"/>
              <a:t>Klikk for å redigere tittelstil</a:t>
            </a:r>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
        <p:nvSpPr>
          <p:cNvPr id="3" name="Plassholder for dato 2"/>
          <p:cNvSpPr>
            <a:spLocks noGrp="1"/>
          </p:cNvSpPr>
          <p:nvPr>
            <p:ph type="dt" sz="half" idx="10"/>
          </p:nvPr>
        </p:nvSpPr>
        <p:spPr/>
        <p:txBody>
          <a:bodyPr/>
          <a:lstStyle/>
          <a:p>
            <a:fld id="{FD2A3509-496B-421A-A0D9-22ADEBCD6DE4}" type="datetime1">
              <a:rPr lang="nb-NO" smtClean="0"/>
              <a:pPr/>
              <a:t>08.10.2018</a:t>
            </a:fld>
            <a:endParaRPr lang="nb-NO" dirty="0"/>
          </a:p>
        </p:txBody>
      </p:sp>
      <p:sp>
        <p:nvSpPr>
          <p:cNvPr id="4" name="Plassholder for bunntekst 3"/>
          <p:cNvSpPr>
            <a:spLocks noGrp="1"/>
          </p:cNvSpPr>
          <p:nvPr>
            <p:ph type="ftr" sz="quarter" idx="11"/>
          </p:nvPr>
        </p:nvSpPr>
        <p:spPr/>
        <p:txBody>
          <a:bodyPr/>
          <a:lstStyle/>
          <a:p>
            <a:r>
              <a:rPr lang="nb-NO" smtClean="0"/>
              <a:t>Universitetet i Bergen</a:t>
            </a:r>
            <a:endParaRPr lang="nb-NO" dirty="0"/>
          </a:p>
        </p:txBody>
      </p:sp>
      <p:sp>
        <p:nvSpPr>
          <p:cNvPr id="5" name="Plassholder for lysbildenummer 4"/>
          <p:cNvSpPr>
            <a:spLocks noGrp="1"/>
          </p:cNvSpPr>
          <p:nvPr>
            <p:ph type="sldNum" sz="quarter" idx="12"/>
          </p:nvPr>
        </p:nvSpPr>
        <p:spPr/>
        <p:txBody>
          <a:bodyPr/>
          <a:lstStyle/>
          <a:p>
            <a:r>
              <a:rPr lang="nb-NO" dirty="0" smtClean="0"/>
              <a:t>Side </a:t>
            </a:r>
            <a:fld id="{06C54713-27B5-4268-B680-29C9FB350413}" type="slidenum">
              <a:rPr lang="nb-NO" smtClean="0"/>
              <a:pPr/>
              <a:t>‹nr.›</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xmlns="" val="1212082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smtClean="0"/>
              <a:t>Klikk for å redigere tekststiler</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0C3FA5AB-F9B9-49A9-BA6C-D800DA053786}" type="datetime1">
              <a:rPr lang="nb-NO" smtClean="0"/>
              <a:pPr/>
              <a:t>08.10.2018</a:t>
            </a:fld>
            <a:endParaRPr lang="nb-NO" dirty="0"/>
          </a:p>
        </p:txBody>
      </p:sp>
      <p:sp>
        <p:nvSpPr>
          <p:cNvPr id="6"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dirty="0" smtClean="0"/>
              <a:t>Side </a:t>
            </a:r>
            <a:fld id="{06C54713-27B5-4268-B680-29C9FB350413}" type="slidenum">
              <a:rPr lang="nb-NO" smtClean="0"/>
              <a:pPr/>
              <a:t>‹nr.›</a:t>
            </a:fld>
            <a:endParaRPr lang="nb-NO" dirty="0"/>
          </a:p>
        </p:txBody>
      </p:sp>
      <p:sp>
        <p:nvSpPr>
          <p:cNvPr id="7"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xmlns=""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55" r:id="rId6"/>
    <p:sldLayoutId id="2147483652" r:id="rId7"/>
    <p:sldLayoutId id="2147483653" r:id="rId8"/>
    <p:sldLayoutId id="2147483654" r:id="rId9"/>
    <p:sldLayoutId id="2147483661" r:id="rId10"/>
    <p:sldLayoutId id="2147483662" r:id="rId11"/>
    <p:sldLayoutId id="2147483656" r:id="rId12"/>
    <p:sldLayoutId id="2147483657" r:id="rId13"/>
    <p:sldLayoutId id="2147483658" r:id="rId14"/>
  </p:sldLayoutIdLst>
  <p:timing>
    <p:tnLst>
      <p:par>
        <p:cTn id="1" dur="indefinite" restart="never" nodeType="tmRoot"/>
      </p:par>
    </p:tnLst>
  </p:timing>
  <p:hf hdr="0" dt="0"/>
  <p:txStyles>
    <p:titleStyle>
      <a:lvl1pPr marL="0" algn="l" defTabSz="914400" rtl="0" eaLnBrk="1" latinLnBrk="0" hangingPunct="1">
        <a:lnSpc>
          <a:spcPts val="4320"/>
        </a:lnSpc>
        <a:spcBef>
          <a:spcPct val="0"/>
        </a:spcBef>
        <a:buNone/>
        <a:defRPr sz="3600" b="1" i="0" u="none" kern="1200" cap="none" spc="0" normalizeH="0" baseline="0">
          <a:solidFill>
            <a:srgbClr val="8FA96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tel 16"/>
          <p:cNvSpPr>
            <a:spLocks noGrp="1"/>
          </p:cNvSpPr>
          <p:nvPr>
            <p:ph type="ctrTitle"/>
          </p:nvPr>
        </p:nvSpPr>
        <p:spPr>
          <a:xfrm>
            <a:off x="1129531" y="1196752"/>
            <a:ext cx="6682829" cy="2450881"/>
          </a:xfrm>
        </p:spPr>
        <p:txBody>
          <a:bodyPr>
            <a:noAutofit/>
          </a:bodyPr>
          <a:lstStyle/>
          <a:p>
            <a:pPr defTabSz="514350" eaLnBrk="0" fontAlgn="base" hangingPunct="0">
              <a:lnSpc>
                <a:spcPct val="100000"/>
              </a:lnSpc>
              <a:spcBef>
                <a:spcPts val="900"/>
              </a:spcBef>
              <a:spcAft>
                <a:spcPct val="0"/>
              </a:spcAft>
            </a:pPr>
            <a:r>
              <a:rPr lang="nb-NO" sz="2400" b="0" dirty="0" smtClean="0">
                <a:latin typeface="+mn-lt"/>
              </a:rPr>
              <a:t/>
            </a:r>
            <a:br>
              <a:rPr lang="nb-NO" sz="2400" b="0" dirty="0" smtClean="0">
                <a:latin typeface="+mn-lt"/>
              </a:rPr>
            </a:br>
            <a:r>
              <a:rPr lang="nb-NO" sz="2400" b="0" dirty="0" smtClean="0">
                <a:latin typeface="+mn-lt"/>
              </a:rPr>
              <a:t>Telemedisinsk </a:t>
            </a:r>
            <a:r>
              <a:rPr lang="nb-NO" sz="2400" b="0" dirty="0">
                <a:latin typeface="+mn-lt"/>
              </a:rPr>
              <a:t>oppfølging av </a:t>
            </a:r>
            <a:r>
              <a:rPr lang="nb-NO" sz="2400" b="0" dirty="0" smtClean="0">
                <a:latin typeface="+mn-lt"/>
              </a:rPr>
              <a:t>diabetes fotsår- </a:t>
            </a:r>
            <a:br>
              <a:rPr lang="nb-NO" sz="2400" b="0" dirty="0" smtClean="0">
                <a:latin typeface="+mn-lt"/>
              </a:rPr>
            </a:br>
            <a:r>
              <a:rPr lang="nb-NO" sz="2400" b="0" dirty="0" smtClean="0">
                <a:latin typeface="+mn-lt"/>
              </a:rPr>
              <a:t>en </a:t>
            </a:r>
            <a:r>
              <a:rPr lang="nb-NO" sz="2400" b="0" dirty="0" smtClean="0"/>
              <a:t>større </a:t>
            </a:r>
            <a:r>
              <a:rPr lang="nb-NO" sz="2400" b="0" dirty="0"/>
              <a:t>mulighet for kontinuitet og brukermedvirkning?</a:t>
            </a:r>
            <a:br>
              <a:rPr lang="nb-NO" sz="2400" b="0" dirty="0"/>
            </a:br>
            <a:r>
              <a:rPr lang="nb-NO" sz="2700" b="0" dirty="0">
                <a:latin typeface="+mn-lt"/>
              </a:rPr>
              <a:t/>
            </a:r>
            <a:br>
              <a:rPr lang="nb-NO" sz="2700" b="0" dirty="0">
                <a:latin typeface="+mn-lt"/>
              </a:rPr>
            </a:br>
            <a:endParaRPr lang="nb-NO" sz="2700" b="0" dirty="0">
              <a:latin typeface="+mn-lt"/>
            </a:endParaRPr>
          </a:p>
        </p:txBody>
      </p:sp>
      <p:pic>
        <p:nvPicPr>
          <p:cNvPr id="8" name="C798BBDC-256A-42A5-ACCD-A762B179C6A2" descr="43CC4229-5C59-4732-AF60-26947CEEDE98@hsh"/>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987824" y="5433174"/>
            <a:ext cx="1296145" cy="283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e 6"/>
          <p:cNvPicPr/>
          <p:nvPr/>
        </p:nvPicPr>
        <p:blipFill>
          <a:blip r:embed="rId4" cstate="print"/>
          <a:stretch>
            <a:fillRect/>
          </a:stretch>
        </p:blipFill>
        <p:spPr>
          <a:xfrm>
            <a:off x="1395899" y="5443884"/>
            <a:ext cx="1420526" cy="332198"/>
          </a:xfrm>
          <a:prstGeom prst="rect">
            <a:avLst/>
          </a:prstGeom>
        </p:spPr>
      </p:pic>
      <p:sp>
        <p:nvSpPr>
          <p:cNvPr id="2" name="TekstSylinder 1"/>
          <p:cNvSpPr txBox="1"/>
          <p:nvPr/>
        </p:nvSpPr>
        <p:spPr>
          <a:xfrm>
            <a:off x="1342826" y="3945594"/>
            <a:ext cx="6829574" cy="923330"/>
          </a:xfrm>
          <a:prstGeom prst="rect">
            <a:avLst/>
          </a:prstGeom>
          <a:noFill/>
        </p:spPr>
        <p:txBody>
          <a:bodyPr wrap="square" rtlCol="0">
            <a:spAutoFit/>
          </a:bodyPr>
          <a:lstStyle/>
          <a:p>
            <a:r>
              <a:rPr lang="nn-NO" dirty="0">
                <a:latin typeface="Segoe UI" panose="020B0502040204020203" pitchFamily="34" charset="0"/>
              </a:rPr>
              <a:t>Hilde Smith-Strøm, Førsteamanuensis, VID vitenskapelig høgskole</a:t>
            </a:r>
          </a:p>
          <a:p>
            <a:endParaRPr lang="nn-NO" dirty="0">
              <a:latin typeface="Segoe UI" panose="020B0502040204020203" pitchFamily="34" charset="0"/>
            </a:endParaRPr>
          </a:p>
          <a:p>
            <a:pPr algn="ctr"/>
            <a:r>
              <a:rPr lang="nb-NO" b="1" dirty="0" smtClean="0">
                <a:latin typeface="Segoe UI" panose="020B0502040204020203" pitchFamily="34" charset="0"/>
              </a:rPr>
              <a:t>Sår-i-Syd Comwel i Kolding, Danmark 8.10.2018</a:t>
            </a:r>
            <a:endParaRPr lang="nb-NO" b="1" dirty="0"/>
          </a:p>
        </p:txBody>
      </p:sp>
    </p:spTree>
    <p:extLst>
      <p:ext uri="{BB962C8B-B14F-4D97-AF65-F5344CB8AC3E}">
        <p14:creationId xmlns:p14="http://schemas.microsoft.com/office/powerpoint/2010/main" xmlns="" val="1599584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Rekruttering </a:t>
            </a:r>
            <a:endParaRPr lang="nb-NO" dirty="0"/>
          </a:p>
        </p:txBody>
      </p:sp>
      <p:sp>
        <p:nvSpPr>
          <p:cNvPr id="3" name="Plassholder for innhold 2"/>
          <p:cNvSpPr>
            <a:spLocks noGrp="1"/>
          </p:cNvSpPr>
          <p:nvPr>
            <p:ph idx="1"/>
          </p:nvPr>
        </p:nvSpPr>
        <p:spPr/>
        <p:txBody>
          <a:bodyPr/>
          <a:lstStyle/>
          <a:p>
            <a:r>
              <a:rPr lang="nb-NO" dirty="0" smtClean="0"/>
              <a:t>Pasientene ble rekruttert fra 3 poliklinikken i Vest-Norge</a:t>
            </a:r>
          </a:p>
          <a:p>
            <a:r>
              <a:rPr lang="nb-NO" dirty="0" smtClean="0"/>
              <a:t>Totalt ble 182 pasienter inkludert</a:t>
            </a:r>
          </a:p>
          <a:p>
            <a:pPr lvl="1"/>
            <a:r>
              <a:rPr lang="nb-NO" dirty="0" smtClean="0"/>
              <a:t>94 pasienter i TM gruppen</a:t>
            </a:r>
          </a:p>
          <a:p>
            <a:pPr lvl="1"/>
            <a:r>
              <a:rPr lang="nb-NO" dirty="0" smtClean="0"/>
              <a:t>88 pasienter i kontrollgruppen</a:t>
            </a:r>
          </a:p>
          <a:p>
            <a:r>
              <a:rPr lang="nb-NO" dirty="0" smtClean="0"/>
              <a:t>Tilfeldig hvilke kommune som ble trukket ut til være i TM gruppen eller kontrollgruppen</a:t>
            </a:r>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10</a:t>
            </a:fld>
            <a:endParaRPr lang="nb-NO" dirty="0"/>
          </a:p>
        </p:txBody>
      </p:sp>
    </p:spTree>
    <p:extLst>
      <p:ext uri="{BB962C8B-B14F-4D97-AF65-F5344CB8AC3E}">
        <p14:creationId xmlns:p14="http://schemas.microsoft.com/office/powerpoint/2010/main" xmlns="" val="1476880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1022920" y="937229"/>
            <a:ext cx="7365504" cy="652934"/>
          </a:xfrm>
        </p:spPr>
        <p:txBody>
          <a:bodyPr/>
          <a:lstStyle/>
          <a:p>
            <a:r>
              <a:rPr lang="nb-NO" dirty="0" smtClean="0"/>
              <a:t>Intervensjon</a:t>
            </a:r>
            <a:endParaRPr lang="nb-NO" dirty="0"/>
          </a:p>
        </p:txBody>
      </p:sp>
      <p:sp>
        <p:nvSpPr>
          <p:cNvPr id="8" name="Plassholder for tekst 7"/>
          <p:cNvSpPr>
            <a:spLocks noGrp="1"/>
          </p:cNvSpPr>
          <p:nvPr>
            <p:ph type="body" idx="1"/>
          </p:nvPr>
        </p:nvSpPr>
        <p:spPr>
          <a:xfrm>
            <a:off x="1022920" y="1913362"/>
            <a:ext cx="3859600" cy="605086"/>
          </a:xfrm>
        </p:spPr>
        <p:txBody>
          <a:bodyPr/>
          <a:lstStyle/>
          <a:p>
            <a:r>
              <a:rPr lang="nb-NO" sz="2400" dirty="0" smtClean="0"/>
              <a:t>Telemedisinsk </a:t>
            </a:r>
          </a:p>
          <a:p>
            <a:r>
              <a:rPr lang="nb-NO" sz="2400" dirty="0" smtClean="0"/>
              <a:t>oppfølging: </a:t>
            </a:r>
            <a:endParaRPr lang="nb-NO" sz="2400" dirty="0"/>
          </a:p>
        </p:txBody>
      </p:sp>
      <p:sp>
        <p:nvSpPr>
          <p:cNvPr id="10" name="Plassholder for tekst 9"/>
          <p:cNvSpPr>
            <a:spLocks noGrp="1"/>
          </p:cNvSpPr>
          <p:nvPr>
            <p:ph type="body" sz="quarter" idx="3"/>
          </p:nvPr>
        </p:nvSpPr>
        <p:spPr>
          <a:xfrm>
            <a:off x="4882520" y="1784951"/>
            <a:ext cx="3492000" cy="352349"/>
          </a:xfrm>
        </p:spPr>
        <p:txBody>
          <a:bodyPr/>
          <a:lstStyle/>
          <a:p>
            <a:r>
              <a:rPr lang="nb-NO" sz="2400" dirty="0" smtClean="0"/>
              <a:t>Standard oppfølging:</a:t>
            </a:r>
            <a:endParaRPr lang="nb-NO" sz="2400" dirty="0"/>
          </a:p>
        </p:txBody>
      </p:sp>
      <p:sp>
        <p:nvSpPr>
          <p:cNvPr id="11" name="Plassholder for innhold 10"/>
          <p:cNvSpPr>
            <a:spLocks noGrp="1"/>
          </p:cNvSpPr>
          <p:nvPr>
            <p:ph sz="half" idx="13"/>
          </p:nvPr>
        </p:nvSpPr>
        <p:spPr>
          <a:xfrm>
            <a:off x="1022920" y="2556418"/>
            <a:ext cx="3492000" cy="2299711"/>
          </a:xfrm>
        </p:spPr>
        <p:txBody>
          <a:bodyPr>
            <a:noAutofit/>
          </a:bodyPr>
          <a:lstStyle/>
          <a:p>
            <a:r>
              <a:rPr lang="nb-NO" sz="1600" dirty="0" smtClean="0"/>
              <a:t>Konsultasjon på poliklinikken for diagnostisering</a:t>
            </a:r>
          </a:p>
          <a:p>
            <a:r>
              <a:rPr lang="nb-NO" sz="1600" dirty="0"/>
              <a:t>O</a:t>
            </a:r>
            <a:r>
              <a:rPr lang="nb-NO" sz="1600" dirty="0" smtClean="0"/>
              <a:t>pplæring av hjemmesykepleie</a:t>
            </a:r>
          </a:p>
          <a:p>
            <a:r>
              <a:rPr lang="nb-NO" sz="1600" dirty="0" smtClean="0"/>
              <a:t>Pasienten ble fulgt opp i hjemmesykepleien.</a:t>
            </a:r>
          </a:p>
          <a:p>
            <a:r>
              <a:rPr lang="nb-NO" sz="1600" dirty="0" smtClean="0"/>
              <a:t>Kontroll hver 6. uke på poliklinikken </a:t>
            </a:r>
            <a:r>
              <a:rPr lang="nb-NO" sz="1200" dirty="0" smtClean="0"/>
              <a:t>(</a:t>
            </a:r>
            <a:r>
              <a:rPr lang="nb-NO" sz="1200" dirty="0"/>
              <a:t>I</a:t>
            </a:r>
            <a:r>
              <a:rPr lang="nb-NO" sz="1200" dirty="0" smtClean="0"/>
              <a:t>versen et al.,  2016)</a:t>
            </a:r>
            <a:endParaRPr lang="nb-NO" sz="1200" dirty="0"/>
          </a:p>
        </p:txBody>
      </p:sp>
      <p:sp>
        <p:nvSpPr>
          <p:cNvPr id="9" name="Plassholder for innhold 8"/>
          <p:cNvSpPr>
            <a:spLocks noGrp="1"/>
          </p:cNvSpPr>
          <p:nvPr>
            <p:ph sz="half" idx="2"/>
          </p:nvPr>
        </p:nvSpPr>
        <p:spPr>
          <a:xfrm>
            <a:off x="4882520" y="2434934"/>
            <a:ext cx="3492000" cy="3135484"/>
          </a:xfrm>
        </p:spPr>
        <p:txBody>
          <a:bodyPr>
            <a:normAutofit/>
          </a:bodyPr>
          <a:lstStyle/>
          <a:p>
            <a:r>
              <a:rPr lang="nb-NO" sz="1600" dirty="0" smtClean="0"/>
              <a:t>Kontroll hver 2. uke på poliklinikken.</a:t>
            </a:r>
          </a:p>
        </p:txBody>
      </p:sp>
      <p:sp>
        <p:nvSpPr>
          <p:cNvPr id="5" name="Plassholder for bunntekst 4"/>
          <p:cNvSpPr>
            <a:spLocks noGrp="1"/>
          </p:cNvSpPr>
          <p:nvPr>
            <p:ph type="ftr" sz="quarter" idx="4294967295"/>
          </p:nvPr>
        </p:nvSpPr>
        <p:spPr>
          <a:xfrm>
            <a:off x="1033553" y="397479"/>
            <a:ext cx="6337300" cy="539750"/>
          </a:xfrm>
        </p:spPr>
        <p:txBody>
          <a:bodyPr/>
          <a:lstStyle/>
          <a:p>
            <a:r>
              <a:rPr lang="nb-NO" dirty="0" smtClean="0"/>
              <a:t>Universitetet i Bergen</a:t>
            </a:r>
            <a:endParaRPr lang="nb-NO" dirty="0"/>
          </a:p>
        </p:txBody>
      </p:sp>
      <p:sp>
        <p:nvSpPr>
          <p:cNvPr id="6" name="Plassholder for lysbildenummer 5"/>
          <p:cNvSpPr>
            <a:spLocks noGrp="1"/>
          </p:cNvSpPr>
          <p:nvPr>
            <p:ph type="sldNum" sz="quarter" idx="4294967295"/>
          </p:nvPr>
        </p:nvSpPr>
        <p:spPr>
          <a:xfrm>
            <a:off x="0" y="6300788"/>
            <a:ext cx="709613" cy="215900"/>
          </a:xfrm>
        </p:spPr>
        <p:txBody>
          <a:bodyPr/>
          <a:lstStyle/>
          <a:p>
            <a:r>
              <a:rPr lang="nb-NO" smtClean="0"/>
              <a:t>Side </a:t>
            </a:r>
            <a:fld id="{06C54713-27B5-4268-B680-29C9FB350413}" type="slidenum">
              <a:rPr lang="nb-NO" smtClean="0"/>
              <a:pPr/>
              <a:t>11</a:t>
            </a:fld>
            <a:endParaRPr lang="nb-NO" dirty="0"/>
          </a:p>
        </p:txBody>
      </p:sp>
      <p:pic>
        <p:nvPicPr>
          <p:cNvPr id="12" name="Picture 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217026" y="4552762"/>
            <a:ext cx="3103788" cy="19639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813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Resultat: </a:t>
            </a:r>
            <a:r>
              <a:rPr lang="nb-NO" sz="3200" dirty="0"/>
              <a:t>B</a:t>
            </a:r>
            <a:r>
              <a:rPr lang="nb-NO" sz="3200" dirty="0" smtClean="0"/>
              <a:t>aseline</a:t>
            </a:r>
            <a:endParaRPr lang="nb-NO" sz="3200"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12</a:t>
            </a:fld>
            <a:endParaRPr lang="nb-NO" dirty="0"/>
          </a:p>
        </p:txBody>
      </p:sp>
      <p:graphicFrame>
        <p:nvGraphicFramePr>
          <p:cNvPr id="12" name="Plassholder for innhold 11"/>
          <p:cNvGraphicFramePr>
            <a:graphicFrameLocks noGrp="1"/>
          </p:cNvGraphicFramePr>
          <p:nvPr>
            <p:ph idx="1"/>
            <p:extLst/>
          </p:nvPr>
        </p:nvGraphicFramePr>
        <p:xfrm>
          <a:off x="971600" y="2708920"/>
          <a:ext cx="7632848" cy="2036143"/>
        </p:xfrm>
        <a:graphic>
          <a:graphicData uri="http://schemas.openxmlformats.org/drawingml/2006/table">
            <a:tbl>
              <a:tblPr firstRow="1" firstCol="1" bandRow="1">
                <a:tableStyleId>{00A15C55-8517-42AA-B614-E9B94910E393}</a:tableStyleId>
              </a:tblPr>
              <a:tblGrid>
                <a:gridCol w="783565">
                  <a:extLst>
                    <a:ext uri="{9D8B030D-6E8A-4147-A177-3AD203B41FA5}">
                      <a16:colId xmlns:a16="http://schemas.microsoft.com/office/drawing/2014/main" xmlns="" val="20000"/>
                    </a:ext>
                  </a:extLst>
                </a:gridCol>
                <a:gridCol w="1410416">
                  <a:extLst>
                    <a:ext uri="{9D8B030D-6E8A-4147-A177-3AD203B41FA5}">
                      <a16:colId xmlns:a16="http://schemas.microsoft.com/office/drawing/2014/main" xmlns="" val="20001"/>
                    </a:ext>
                  </a:extLst>
                </a:gridCol>
                <a:gridCol w="1175347">
                  <a:extLst>
                    <a:ext uri="{9D8B030D-6E8A-4147-A177-3AD203B41FA5}">
                      <a16:colId xmlns:a16="http://schemas.microsoft.com/office/drawing/2014/main" xmlns="" val="20002"/>
                    </a:ext>
                  </a:extLst>
                </a:gridCol>
                <a:gridCol w="726428">
                  <a:extLst>
                    <a:ext uri="{9D8B030D-6E8A-4147-A177-3AD203B41FA5}">
                      <a16:colId xmlns:a16="http://schemas.microsoft.com/office/drawing/2014/main" xmlns="" val="20003"/>
                    </a:ext>
                  </a:extLst>
                </a:gridCol>
                <a:gridCol w="821477">
                  <a:extLst>
                    <a:ext uri="{9D8B030D-6E8A-4147-A177-3AD203B41FA5}">
                      <a16:colId xmlns:a16="http://schemas.microsoft.com/office/drawing/2014/main" xmlns="" val="20004"/>
                    </a:ext>
                  </a:extLst>
                </a:gridCol>
                <a:gridCol w="794792">
                  <a:extLst>
                    <a:ext uri="{9D8B030D-6E8A-4147-A177-3AD203B41FA5}">
                      <a16:colId xmlns:a16="http://schemas.microsoft.com/office/drawing/2014/main" xmlns="" val="20005"/>
                    </a:ext>
                  </a:extLst>
                </a:gridCol>
                <a:gridCol w="1056727">
                  <a:extLst>
                    <a:ext uri="{9D8B030D-6E8A-4147-A177-3AD203B41FA5}">
                      <a16:colId xmlns:a16="http://schemas.microsoft.com/office/drawing/2014/main" xmlns="" val="20006"/>
                    </a:ext>
                  </a:extLst>
                </a:gridCol>
                <a:gridCol w="864096">
                  <a:extLst>
                    <a:ext uri="{9D8B030D-6E8A-4147-A177-3AD203B41FA5}">
                      <a16:colId xmlns:a16="http://schemas.microsoft.com/office/drawing/2014/main" xmlns="" val="20007"/>
                    </a:ext>
                  </a:extLst>
                </a:gridCol>
              </a:tblGrid>
              <a:tr h="526196">
                <a:tc>
                  <a:txBody>
                    <a:bodyPr/>
                    <a:lstStyle/>
                    <a:p>
                      <a:pPr>
                        <a:lnSpc>
                          <a:spcPct val="107000"/>
                        </a:lnSpc>
                        <a:spcAft>
                          <a:spcPts val="0"/>
                        </a:spcAft>
                      </a:pPr>
                      <a:r>
                        <a:rPr lang="en-GB" sz="1200" dirty="0" smtClean="0">
                          <a:effectLst/>
                        </a:rPr>
                        <a:t>Stadie</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 </a:t>
                      </a:r>
                      <a:endParaRPr lang="nb-NO"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200" dirty="0">
                          <a:effectLst/>
                        </a:rPr>
                        <a:t>      </a:t>
                      </a:r>
                      <a:r>
                        <a:rPr lang="en-GB" sz="1200" dirty="0" smtClean="0">
                          <a:effectLst/>
                        </a:rPr>
                        <a:t>Telemedisin</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rPr>
                        <a:t> </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pPr>
                        <a:lnSpc>
                          <a:spcPct val="107000"/>
                        </a:lnSpc>
                        <a:spcAft>
                          <a:spcPts val="0"/>
                        </a:spcAft>
                      </a:pP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200" dirty="0">
                          <a:effectLst/>
                        </a:rPr>
                        <a:t>   </a:t>
                      </a:r>
                      <a:r>
                        <a:rPr lang="en-GB" sz="1200" dirty="0" smtClean="0">
                          <a:effectLst/>
                        </a:rPr>
                        <a:t>Standard </a:t>
                      </a:r>
                      <a:r>
                        <a:rPr lang="nb-NO" sz="1200" dirty="0" smtClean="0">
                          <a:effectLst/>
                        </a:rPr>
                        <a:t>oppfølging</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204083">
                <a:tc>
                  <a:txBody>
                    <a:bodyPr/>
                    <a:lstStyle/>
                    <a:p>
                      <a:pPr>
                        <a:lnSpc>
                          <a:spcPct val="107000"/>
                        </a:lnSpc>
                        <a:spcAft>
                          <a:spcPts val="0"/>
                        </a:spcAft>
                      </a:pPr>
                      <a:r>
                        <a:rPr lang="en-GB" sz="10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000" dirty="0">
                          <a:effectLst/>
                        </a:rPr>
                        <a:t>                  (n = 94)</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GB" sz="1000" dirty="0">
                          <a:effectLst/>
                        </a:rPr>
                        <a:t>                (n = 88)</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tc hMerge="1">
                  <a:txBody>
                    <a:bodyPr/>
                    <a:lstStyle/>
                    <a:p>
                      <a:pPr>
                        <a:lnSpc>
                          <a:spcPct val="107000"/>
                        </a:lnSpc>
                        <a:spcAft>
                          <a:spcPts val="0"/>
                        </a:spcAft>
                      </a:pP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04083">
                <a:tc>
                  <a:txBody>
                    <a:bodyPr/>
                    <a:lstStyle/>
                    <a:p>
                      <a:pPr>
                        <a:lnSpc>
                          <a:spcPct val="107000"/>
                        </a:lnSpc>
                        <a:spcAft>
                          <a:spcPts val="0"/>
                        </a:spcAft>
                      </a:pPr>
                      <a:r>
                        <a:rPr lang="en-GB" sz="1000" dirty="0">
                          <a:effectLst/>
                        </a:rPr>
                        <a:t> </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smtClean="0">
                          <a:effectLst/>
                        </a:rPr>
                        <a:t>Grad 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smtClean="0">
                          <a:effectLst/>
                        </a:rPr>
                        <a:t>Grad </a:t>
                      </a:r>
                      <a:r>
                        <a:rPr lang="en-GB" sz="1000" dirty="0">
                          <a:effectLst/>
                        </a:rPr>
                        <a:t>2</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smtClean="0">
                          <a:effectLst/>
                        </a:rPr>
                        <a:t>Grad </a:t>
                      </a:r>
                      <a:r>
                        <a:rPr lang="en-GB" sz="1000" dirty="0">
                          <a:effectLst/>
                        </a:rPr>
                        <a:t>3</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smtClean="0">
                          <a:effectLst/>
                        </a:rPr>
                        <a:t>Grad</a:t>
                      </a:r>
                      <a:r>
                        <a:rPr lang="en-GB" sz="1000" baseline="0" dirty="0" smtClean="0">
                          <a:effectLst/>
                        </a:rPr>
                        <a:t> </a:t>
                      </a:r>
                      <a:r>
                        <a:rPr lang="en-GB" sz="1000" dirty="0" smtClean="0">
                          <a:effectLst/>
                        </a:rPr>
                        <a:t>1</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smtClean="0">
                          <a:effectLst/>
                        </a:rPr>
                        <a:t>Grad </a:t>
                      </a:r>
                      <a:r>
                        <a:rPr lang="en-GB" sz="1000" dirty="0">
                          <a:effectLst/>
                        </a:rPr>
                        <a:t>2</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Grade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44932">
                <a:tc>
                  <a:txBody>
                    <a:bodyPr/>
                    <a:lstStyle/>
                    <a:p>
                      <a:pPr>
                        <a:lnSpc>
                          <a:spcPct val="107000"/>
                        </a:lnSpc>
                        <a:spcAft>
                          <a:spcPts val="0"/>
                        </a:spcAft>
                      </a:pPr>
                      <a:r>
                        <a:rPr lang="en-GB" sz="1200" dirty="0">
                          <a:effectLst/>
                        </a:rPr>
                        <a:t>A</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smtClean="0">
                          <a:effectLst/>
                        </a:rPr>
                        <a:t>Rent sår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29 (30.0)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lnSpc>
                          <a:spcPct val="107000"/>
                        </a:lnSpc>
                        <a:spcAft>
                          <a:spcPts val="0"/>
                        </a:spcAft>
                      </a:pPr>
                      <a:r>
                        <a:rPr lang="en-GB" sz="1000" dirty="0">
                          <a:solidFill>
                            <a:schemeClr val="tx1"/>
                          </a:solidFill>
                          <a:effectLst/>
                        </a:rPr>
                        <a:t>2 (2.1)</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en-GB" sz="1000" dirty="0">
                          <a:solidFill>
                            <a:schemeClr val="tx1"/>
                          </a:solidFill>
                          <a:effectLst/>
                        </a:rPr>
                        <a:t>0 (0.0)</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07000"/>
                        </a:lnSpc>
                        <a:spcAft>
                          <a:spcPts val="0"/>
                        </a:spcAft>
                      </a:pPr>
                      <a:r>
                        <a:rPr lang="en-GB" sz="1000" dirty="0" smtClean="0">
                          <a:effectLst/>
                        </a:rPr>
                        <a:t>34 </a:t>
                      </a:r>
                      <a:r>
                        <a:rPr lang="en-GB" sz="1000" dirty="0">
                          <a:effectLst/>
                        </a:rPr>
                        <a:t>(38.6)</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GB" sz="1000">
                          <a:effectLst/>
                        </a:rPr>
                        <a:t>2 (2.3)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0 (0.0)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44932">
                <a:tc>
                  <a:txBody>
                    <a:bodyPr/>
                    <a:lstStyle/>
                    <a:p>
                      <a:pPr>
                        <a:lnSpc>
                          <a:spcPct val="107000"/>
                        </a:lnSpc>
                        <a:spcAft>
                          <a:spcPts val="0"/>
                        </a:spcAft>
                      </a:pPr>
                      <a:r>
                        <a:rPr lang="en-GB" sz="1200" dirty="0">
                          <a:effectLst/>
                        </a:rPr>
                        <a:t>B</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smtClean="0">
                          <a:effectLst/>
                        </a:rPr>
                        <a:t>Iskemi </a:t>
                      </a:r>
                      <a:r>
                        <a:rPr lang="en-GB" sz="1000" dirty="0">
                          <a:effectLst/>
                        </a:rPr>
                        <a:t>-, </a:t>
                      </a:r>
                      <a:r>
                        <a:rPr lang="en-GB" sz="1000" dirty="0" smtClean="0">
                          <a:effectLst/>
                        </a:rPr>
                        <a:t>infeksjon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27 (28.7)</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algn="ctr">
                        <a:lnSpc>
                          <a:spcPct val="107000"/>
                        </a:lnSpc>
                        <a:spcAft>
                          <a:spcPts val="0"/>
                        </a:spcAft>
                      </a:pPr>
                      <a:r>
                        <a:rPr lang="en-GB" sz="1000" dirty="0">
                          <a:solidFill>
                            <a:schemeClr val="tx1"/>
                          </a:solidFill>
                          <a:effectLst/>
                        </a:rPr>
                        <a:t>3 (3.2)</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1000" dirty="0">
                          <a:solidFill>
                            <a:schemeClr val="tx1"/>
                          </a:solidFill>
                          <a:effectLst/>
                        </a:rPr>
                        <a:t>4 (4.3)</a:t>
                      </a:r>
                      <a:endParaRPr lang="nb-NO"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0"/>
                        </a:spcAft>
                      </a:pPr>
                      <a:r>
                        <a:rPr lang="en-GB" sz="1000" dirty="0">
                          <a:effectLst/>
                        </a:rPr>
                        <a:t>19 (21.6)</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c>
                  <a:txBody>
                    <a:bodyPr/>
                    <a:lstStyle/>
                    <a:p>
                      <a:pPr algn="ctr">
                        <a:lnSpc>
                          <a:spcPct val="107000"/>
                        </a:lnSpc>
                        <a:spcAft>
                          <a:spcPts val="0"/>
                        </a:spcAft>
                      </a:pPr>
                      <a:r>
                        <a:rPr lang="en-GB" sz="1000">
                          <a:effectLst/>
                        </a:rPr>
                        <a:t>2 (2.3)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7 (8.0)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44932">
                <a:tc>
                  <a:txBody>
                    <a:bodyPr/>
                    <a:lstStyle/>
                    <a:p>
                      <a:pPr>
                        <a:lnSpc>
                          <a:spcPct val="107000"/>
                        </a:lnSpc>
                        <a:spcAft>
                          <a:spcPts val="0"/>
                        </a:spcAft>
                      </a:pPr>
                      <a:r>
                        <a:rPr lang="en-GB" sz="1200" dirty="0">
                          <a:effectLst/>
                        </a:rPr>
                        <a:t>C</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smtClean="0">
                          <a:effectLst/>
                        </a:rPr>
                        <a:t>Iskemi </a:t>
                      </a:r>
                      <a:r>
                        <a:rPr lang="en-GB" sz="1000" dirty="0">
                          <a:effectLst/>
                        </a:rPr>
                        <a:t>+, </a:t>
                      </a:r>
                      <a:r>
                        <a:rPr lang="en-GB" sz="1000" dirty="0" smtClean="0">
                          <a:effectLst/>
                        </a:rPr>
                        <a:t>infeksjon </a:t>
                      </a:r>
                      <a:r>
                        <a:rPr lang="en-GB" sz="1000" dirty="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14 (14.9)</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1 (1.0)</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1 (1.1)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14 15.9()</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3 (3.4)</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a:effectLst/>
                        </a:rPr>
                        <a:t>2 (2.3)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44932">
                <a:tc>
                  <a:txBody>
                    <a:bodyPr/>
                    <a:lstStyle/>
                    <a:p>
                      <a:pPr>
                        <a:lnSpc>
                          <a:spcPct val="107000"/>
                        </a:lnSpc>
                        <a:spcAft>
                          <a:spcPts val="0"/>
                        </a:spcAft>
                      </a:pPr>
                      <a:r>
                        <a:rPr lang="en-GB" sz="1200" dirty="0">
                          <a:effectLst/>
                        </a:rPr>
                        <a:t>D</a:t>
                      </a:r>
                      <a:endParaRPr lang="nb-NO"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smtClean="0">
                          <a:effectLst/>
                        </a:rPr>
                        <a:t>Iskemi </a:t>
                      </a:r>
                      <a:r>
                        <a:rPr lang="en-GB" sz="1000" dirty="0">
                          <a:effectLst/>
                        </a:rPr>
                        <a:t>+, </a:t>
                      </a:r>
                      <a:r>
                        <a:rPr lang="en-GB" sz="1000" dirty="0" smtClean="0">
                          <a:effectLst/>
                        </a:rPr>
                        <a:t>infeksjon </a:t>
                      </a:r>
                      <a:r>
                        <a:rPr lang="en-GB" sz="1000" dirty="0">
                          <a:effectLst/>
                        </a:rPr>
                        <a:t>+</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7 (7.4)</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4 (4.3)</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2 (2.1)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a:effectLst/>
                        </a:rPr>
                        <a:t>1 (1.1)</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0 (0.0)</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000" dirty="0">
                          <a:effectLst/>
                        </a:rPr>
                        <a:t>4 (4.5)</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13" name="Rektangel 12"/>
          <p:cNvSpPr/>
          <p:nvPr/>
        </p:nvSpPr>
        <p:spPr>
          <a:xfrm>
            <a:off x="929774" y="4879643"/>
            <a:ext cx="7723922" cy="454612"/>
          </a:xfrm>
          <a:prstGeom prst="rect">
            <a:avLst/>
          </a:prstGeom>
        </p:spPr>
        <p:txBody>
          <a:bodyPr wrap="square">
            <a:spAutoFit/>
          </a:bodyPr>
          <a:lstStyle/>
          <a:p>
            <a:pPr>
              <a:lnSpc>
                <a:spcPct val="107000"/>
              </a:lnSpc>
              <a:spcAft>
                <a:spcPts val="0"/>
              </a:spcAft>
            </a:pPr>
            <a:r>
              <a:rPr lang="en-GB" sz="1100" dirty="0" smtClean="0">
                <a:ea typeface="Times New Roman" panose="02020603050405020304" pitchFamily="18" charset="0"/>
                <a:cs typeface="Times New Roman" panose="02020603050405020304" pitchFamily="18" charset="0"/>
              </a:rPr>
              <a:t>Grad </a:t>
            </a:r>
            <a:r>
              <a:rPr lang="en-GB" sz="1100" dirty="0">
                <a:ea typeface="Times New Roman" panose="02020603050405020304" pitchFamily="18" charset="0"/>
                <a:cs typeface="Times New Roman" panose="02020603050405020304" pitchFamily="18" charset="0"/>
              </a:rPr>
              <a:t>1: Superficial wound, not involving tendon, capsule or bone, </a:t>
            </a:r>
            <a:r>
              <a:rPr lang="en-GB" sz="1100" dirty="0" smtClean="0">
                <a:ea typeface="Times New Roman" panose="02020603050405020304" pitchFamily="18" charset="0"/>
                <a:cs typeface="Times New Roman" panose="02020603050405020304" pitchFamily="18" charset="0"/>
              </a:rPr>
              <a:t>Grad </a:t>
            </a:r>
            <a:r>
              <a:rPr lang="en-GB" sz="1100" dirty="0">
                <a:ea typeface="Times New Roman" panose="02020603050405020304" pitchFamily="18" charset="0"/>
                <a:cs typeface="Times New Roman" panose="02020603050405020304" pitchFamily="18" charset="0"/>
              </a:rPr>
              <a:t>2: Wound penetrating to tendon or capsule,</a:t>
            </a:r>
            <a:endParaRPr lang="nb-NO" sz="1100" dirty="0">
              <a:ea typeface="Calibri" panose="020F0502020204030204" pitchFamily="34" charset="0"/>
              <a:cs typeface="Times New Roman" panose="02020603050405020304" pitchFamily="18" charset="0"/>
            </a:endParaRPr>
          </a:p>
          <a:p>
            <a:pPr>
              <a:lnSpc>
                <a:spcPct val="107000"/>
              </a:lnSpc>
              <a:spcAft>
                <a:spcPts val="0"/>
              </a:spcAft>
            </a:pPr>
            <a:r>
              <a:rPr lang="en-GB" sz="1100" dirty="0" smtClean="0">
                <a:ea typeface="Times New Roman" panose="02020603050405020304" pitchFamily="18" charset="0"/>
                <a:cs typeface="Times New Roman" panose="02020603050405020304" pitchFamily="18" charset="0"/>
              </a:rPr>
              <a:t>Grad </a:t>
            </a:r>
            <a:r>
              <a:rPr lang="en-GB" sz="1100" dirty="0">
                <a:ea typeface="Times New Roman" panose="02020603050405020304" pitchFamily="18" charset="0"/>
                <a:cs typeface="Times New Roman" panose="02020603050405020304" pitchFamily="18" charset="0"/>
              </a:rPr>
              <a:t>3: Wound penetrating to bone or joint</a:t>
            </a:r>
            <a:endParaRPr lang="nb-NO" sz="1100" dirty="0">
              <a:effectLst/>
              <a:ea typeface="Calibri" panose="020F0502020204030204" pitchFamily="34" charset="0"/>
              <a:cs typeface="Times New Roman" panose="02020603050405020304" pitchFamily="18" charset="0"/>
            </a:endParaRPr>
          </a:p>
        </p:txBody>
      </p:sp>
      <p:sp>
        <p:nvSpPr>
          <p:cNvPr id="14" name="Rektangel 13"/>
          <p:cNvSpPr/>
          <p:nvPr/>
        </p:nvSpPr>
        <p:spPr>
          <a:xfrm>
            <a:off x="929774" y="2131018"/>
            <a:ext cx="7602665" cy="523220"/>
          </a:xfrm>
          <a:prstGeom prst="rect">
            <a:avLst/>
          </a:prstGeom>
        </p:spPr>
        <p:txBody>
          <a:bodyPr wrap="square">
            <a:spAutoFit/>
          </a:bodyPr>
          <a:lstStyle/>
          <a:p>
            <a:pPr>
              <a:spcAft>
                <a:spcPts val="0"/>
              </a:spcAft>
            </a:pPr>
            <a:r>
              <a:rPr lang="en-GB" sz="1400" dirty="0" smtClean="0">
                <a:ea typeface="Calibri" panose="020F0502020204030204" pitchFamily="34" charset="0"/>
                <a:cs typeface="Times New Roman" panose="02020603050405020304" pitchFamily="18" charset="0"/>
              </a:rPr>
              <a:t>Tabell </a:t>
            </a:r>
            <a:r>
              <a:rPr lang="en-GB" sz="1400" dirty="0">
                <a:ea typeface="Calibri" panose="020F0502020204030204" pitchFamily="34" charset="0"/>
                <a:cs typeface="Times New Roman" panose="02020603050405020304" pitchFamily="18" charset="0"/>
              </a:rPr>
              <a:t>2. </a:t>
            </a:r>
            <a:r>
              <a:rPr lang="nb-NO" sz="1400" dirty="0" smtClean="0">
                <a:ea typeface="Calibri" panose="020F0502020204030204" pitchFamily="34" charset="0"/>
                <a:cs typeface="Times New Roman" panose="02020603050405020304" pitchFamily="18" charset="0"/>
              </a:rPr>
              <a:t>Sår egenskaper i henhold til Univeristy of Texas klassifikasjons system i begge gruppen</a:t>
            </a:r>
            <a:endParaRPr lang="nb-NO"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04106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5960" y="817315"/>
            <a:ext cx="8194500" cy="1012500"/>
          </a:xfrm>
        </p:spPr>
        <p:txBody>
          <a:bodyPr>
            <a:normAutofit fontScale="90000"/>
          </a:bodyPr>
          <a:lstStyle/>
          <a:p>
            <a:r>
              <a:rPr lang="nb-NO" b="1" dirty="0" smtClean="0"/>
              <a:t/>
            </a:r>
            <a:br>
              <a:rPr lang="nb-NO" b="1" dirty="0" smtClean="0"/>
            </a:br>
            <a:endParaRPr lang="nb-NO" dirty="0"/>
          </a:p>
        </p:txBody>
      </p:sp>
      <p:sp>
        <p:nvSpPr>
          <p:cNvPr id="3" name="Plassholder for innhold 2"/>
          <p:cNvSpPr>
            <a:spLocks noGrp="1"/>
          </p:cNvSpPr>
          <p:nvPr>
            <p:ph idx="1"/>
          </p:nvPr>
        </p:nvSpPr>
        <p:spPr>
          <a:xfrm>
            <a:off x="561762" y="1873298"/>
            <a:ext cx="8194500" cy="3793500"/>
          </a:xfrm>
        </p:spPr>
        <p:txBody>
          <a:bodyPr/>
          <a:lstStyle/>
          <a:p>
            <a:pPr marL="0" indent="0">
              <a:buNone/>
            </a:pPr>
            <a:r>
              <a:rPr lang="nb-NO" dirty="0" smtClean="0">
                <a:solidFill>
                  <a:srgbClr val="FF0000"/>
                </a:solidFill>
              </a:rPr>
              <a:t>    </a:t>
            </a:r>
            <a:endParaRPr lang="nb-NO" dirty="0">
              <a:solidFill>
                <a:srgbClr val="FF0000"/>
              </a:solidFill>
            </a:endParaRPr>
          </a:p>
        </p:txBody>
      </p:sp>
      <p:sp>
        <p:nvSpPr>
          <p:cNvPr id="4" name="Plassholder for bunntekst 3"/>
          <p:cNvSpPr>
            <a:spLocks noGrp="1"/>
          </p:cNvSpPr>
          <p:nvPr>
            <p:ph type="ftr" sz="quarter" idx="10"/>
          </p:nvPr>
        </p:nvSpPr>
        <p:spPr/>
        <p:txBody>
          <a:bodyPr/>
          <a:lstStyle/>
          <a:p>
            <a:r>
              <a:rPr lang="nb-NO" smtClean="0"/>
              <a:t>Universitetet i Bergen</a:t>
            </a:r>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13</a:t>
            </a:fld>
            <a:endParaRPr lang="nb-NO" dirty="0"/>
          </a:p>
        </p:txBody>
      </p:sp>
      <p:pic>
        <p:nvPicPr>
          <p:cNvPr id="8" name="Bilde 7"/>
          <p:cNvPicPr>
            <a:picLocks noChangeAspect="1"/>
          </p:cNvPicPr>
          <p:nvPr/>
        </p:nvPicPr>
        <p:blipFill rotWithShape="1">
          <a:blip r:embed="rId3" cstate="print"/>
          <a:srcRect l="60578" t="16158" r="22546" b="56598"/>
          <a:stretch/>
        </p:blipFill>
        <p:spPr>
          <a:xfrm>
            <a:off x="749929" y="2264458"/>
            <a:ext cx="4340001" cy="2101950"/>
          </a:xfrm>
          <a:prstGeom prst="rect">
            <a:avLst/>
          </a:prstGeom>
        </p:spPr>
      </p:pic>
      <p:sp>
        <p:nvSpPr>
          <p:cNvPr id="10" name="Tekstboks 5"/>
          <p:cNvSpPr txBox="1"/>
          <p:nvPr/>
        </p:nvSpPr>
        <p:spPr>
          <a:xfrm>
            <a:off x="3657810" y="4901118"/>
            <a:ext cx="5144173" cy="310769"/>
          </a:xfrm>
          <a:prstGeom prst="rect">
            <a:avLst/>
          </a:prstGeom>
          <a:solidFill>
            <a:sysClr val="window" lastClr="FFFFFF"/>
          </a:solidFill>
          <a:ln w="6350">
            <a:noFill/>
          </a:ln>
          <a:effectLst/>
        </p:spPr>
        <p:txBody>
          <a:bodyPr rot="0" spcFirstLastPara="0" vert="horz" wrap="square" lIns="51435" tIns="25718" rIns="51435" bIns="25718" numCol="1" spcCol="0" rtlCol="0" fromWordArt="0" anchor="t" anchorCtr="0" forceAA="0" compatLnSpc="1">
            <a:prstTxWarp prst="textNoShape">
              <a:avLst/>
            </a:prstTxWarp>
            <a:noAutofit/>
          </a:bodyPr>
          <a:lstStyle/>
          <a:p>
            <a:r>
              <a:rPr lang="en-US" sz="1050" b="1" dirty="0">
                <a:latin typeface="Calibri" panose="020F0502020204030204" pitchFamily="34" charset="0"/>
                <a:ea typeface="Calibri" panose="020F0502020204030204" pitchFamily="34" charset="0"/>
                <a:cs typeface="Times New Roman" panose="02020603050405020304" pitchFamily="18" charset="0"/>
              </a:rPr>
              <a:t>Cumulative incidence curve of </a:t>
            </a:r>
            <a:r>
              <a:rPr lang="en-US" sz="105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healing time </a:t>
            </a:r>
            <a:r>
              <a:rPr lang="en-US" sz="1050" b="1" dirty="0">
                <a:latin typeface="Calibri" panose="020F0502020204030204" pitchFamily="34" charset="0"/>
                <a:ea typeface="Calibri" panose="020F0502020204030204" pitchFamily="34" charset="0"/>
                <a:cs typeface="Times New Roman" panose="02020603050405020304" pitchFamily="18" charset="0"/>
              </a:rPr>
              <a:t>from start of treatment in specialist health care</a:t>
            </a:r>
            <a:r>
              <a:rPr lang="en-US" sz="1050" dirty="0">
                <a:latin typeface="Calibri" panose="020F0502020204030204" pitchFamily="34" charset="0"/>
                <a:ea typeface="Calibri" panose="020F0502020204030204" pitchFamily="34" charset="0"/>
                <a:cs typeface="Times New Roman" panose="02020603050405020304" pitchFamily="18" charset="0"/>
              </a:rPr>
              <a:t> </a:t>
            </a:r>
          </a:p>
          <a:p>
            <a:r>
              <a:rPr lang="en-US" sz="1050" dirty="0">
                <a:latin typeface="Calibri" panose="020F0502020204030204" pitchFamily="34" charset="0"/>
                <a:ea typeface="Calibri" panose="020F0502020204030204" pitchFamily="34" charset="0"/>
                <a:cs typeface="Times New Roman" panose="02020603050405020304" pitchFamily="18" charset="0"/>
              </a:rPr>
              <a:t>Dashed lines represent 95% CI</a:t>
            </a:r>
            <a:endParaRPr lang="nb-NO"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45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nb-NO"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Bilde 10"/>
          <p:cNvPicPr>
            <a:picLocks noChangeAspect="1"/>
          </p:cNvPicPr>
          <p:nvPr/>
        </p:nvPicPr>
        <p:blipFill>
          <a:blip r:embed="rId4" cstate="print"/>
          <a:stretch>
            <a:fillRect/>
          </a:stretch>
        </p:blipFill>
        <p:spPr>
          <a:xfrm>
            <a:off x="5175258" y="2237764"/>
            <a:ext cx="3524235" cy="2475035"/>
          </a:xfrm>
          <a:prstGeom prst="rect">
            <a:avLst/>
          </a:prstGeom>
        </p:spPr>
      </p:pic>
      <p:sp>
        <p:nvSpPr>
          <p:cNvPr id="6" name="TekstSylinder 5"/>
          <p:cNvSpPr txBox="1"/>
          <p:nvPr/>
        </p:nvSpPr>
        <p:spPr>
          <a:xfrm>
            <a:off x="935596" y="1026000"/>
            <a:ext cx="6804404" cy="584775"/>
          </a:xfrm>
          <a:prstGeom prst="rect">
            <a:avLst/>
          </a:prstGeom>
          <a:noFill/>
        </p:spPr>
        <p:txBody>
          <a:bodyPr wrap="square" rtlCol="0">
            <a:spAutoFit/>
          </a:bodyPr>
          <a:lstStyle/>
          <a:p>
            <a:r>
              <a:rPr lang="nb-NO" sz="3200" b="1" dirty="0" smtClean="0">
                <a:solidFill>
                  <a:srgbClr val="8FA968"/>
                </a:solidFill>
              </a:rPr>
              <a:t>Primær utfallsmål - </a:t>
            </a:r>
            <a:r>
              <a:rPr lang="nb-NO" sz="2000" b="1" dirty="0" err="1" smtClean="0">
                <a:solidFill>
                  <a:srgbClr val="8FA968"/>
                </a:solidFill>
              </a:rPr>
              <a:t>tilheling</a:t>
            </a:r>
            <a:endParaRPr lang="nb-NO" sz="2000" b="1" dirty="0">
              <a:solidFill>
                <a:srgbClr val="8FA968"/>
              </a:solidFill>
            </a:endParaRPr>
          </a:p>
        </p:txBody>
      </p:sp>
      <p:sp>
        <p:nvSpPr>
          <p:cNvPr id="7" name="TekstSylinder 6"/>
          <p:cNvSpPr txBox="1"/>
          <p:nvPr/>
        </p:nvSpPr>
        <p:spPr>
          <a:xfrm>
            <a:off x="5652120" y="1697755"/>
            <a:ext cx="3180857" cy="523220"/>
          </a:xfrm>
          <a:prstGeom prst="rect">
            <a:avLst/>
          </a:prstGeom>
          <a:noFill/>
          <a:ln>
            <a:solidFill>
              <a:srgbClr val="FF0000"/>
            </a:solidFill>
          </a:ln>
        </p:spPr>
        <p:txBody>
          <a:bodyPr wrap="square" rtlCol="0">
            <a:spAutoFit/>
          </a:bodyPr>
          <a:lstStyle/>
          <a:p>
            <a:r>
              <a:rPr lang="nb-NO" sz="1400" dirty="0" smtClean="0"/>
              <a:t>75 (79%) oppnådde </a:t>
            </a:r>
            <a:r>
              <a:rPr lang="nb-NO" sz="1400" dirty="0" err="1" smtClean="0"/>
              <a:t>sårtilheling</a:t>
            </a:r>
            <a:endParaRPr lang="nb-NO" sz="1400" dirty="0" smtClean="0"/>
          </a:p>
          <a:p>
            <a:r>
              <a:rPr lang="nb-NO" sz="1400" dirty="0" err="1" smtClean="0"/>
              <a:t>Mean</a:t>
            </a:r>
            <a:r>
              <a:rPr lang="nb-NO" sz="1400" dirty="0" smtClean="0"/>
              <a:t> </a:t>
            </a:r>
            <a:r>
              <a:rPr lang="nb-NO" sz="1400" dirty="0" err="1" smtClean="0"/>
              <a:t>tilhelingstid</a:t>
            </a:r>
            <a:r>
              <a:rPr lang="nb-NO" sz="1400" dirty="0" smtClean="0"/>
              <a:t>: 3.4 </a:t>
            </a:r>
            <a:r>
              <a:rPr lang="nb-NO" sz="1400" dirty="0" err="1" smtClean="0"/>
              <a:t>mnd</a:t>
            </a:r>
            <a:endParaRPr lang="nb-NO" sz="1400" dirty="0"/>
          </a:p>
        </p:txBody>
      </p:sp>
      <p:cxnSp>
        <p:nvCxnSpPr>
          <p:cNvPr id="12" name="Rett pilkobling 11"/>
          <p:cNvCxnSpPr/>
          <p:nvPr/>
        </p:nvCxnSpPr>
        <p:spPr>
          <a:xfrm>
            <a:off x="6372200" y="2264458"/>
            <a:ext cx="645596" cy="660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nvSpPr>
        <p:spPr>
          <a:xfrm>
            <a:off x="6300193" y="3624773"/>
            <a:ext cx="2645024" cy="523220"/>
          </a:xfrm>
          <a:prstGeom prst="rect">
            <a:avLst/>
          </a:prstGeom>
          <a:noFill/>
          <a:ln>
            <a:solidFill>
              <a:srgbClr val="0070C0"/>
            </a:solidFill>
          </a:ln>
        </p:spPr>
        <p:txBody>
          <a:bodyPr wrap="square" rtlCol="0">
            <a:spAutoFit/>
          </a:bodyPr>
          <a:lstStyle/>
          <a:p>
            <a:r>
              <a:rPr lang="nb-NO" sz="1400" dirty="0" smtClean="0"/>
              <a:t>67 (76%) oppnådde </a:t>
            </a:r>
            <a:r>
              <a:rPr lang="nb-NO" sz="1400" dirty="0" err="1" smtClean="0"/>
              <a:t>sårtilheling</a:t>
            </a:r>
            <a:endParaRPr lang="nb-NO" sz="1400" dirty="0" smtClean="0"/>
          </a:p>
          <a:p>
            <a:r>
              <a:rPr lang="nb-NO" sz="1400" dirty="0" err="1" smtClean="0"/>
              <a:t>Mean</a:t>
            </a:r>
            <a:r>
              <a:rPr lang="nb-NO" sz="1400" dirty="0" smtClean="0"/>
              <a:t> </a:t>
            </a:r>
            <a:r>
              <a:rPr lang="nb-NO" sz="1400" dirty="0" err="1" smtClean="0"/>
              <a:t>tilhelingstid</a:t>
            </a:r>
            <a:r>
              <a:rPr lang="nb-NO" sz="1400" dirty="0" smtClean="0"/>
              <a:t>: 3.8 </a:t>
            </a:r>
            <a:r>
              <a:rPr lang="nb-NO" sz="1400" dirty="0" err="1" smtClean="0"/>
              <a:t>mnd</a:t>
            </a:r>
            <a:endParaRPr lang="nb-NO" sz="1400" dirty="0"/>
          </a:p>
        </p:txBody>
      </p:sp>
      <p:cxnSp>
        <p:nvCxnSpPr>
          <p:cNvPr id="15" name="Rett pilkobling 14"/>
          <p:cNvCxnSpPr/>
          <p:nvPr/>
        </p:nvCxnSpPr>
        <p:spPr>
          <a:xfrm flipH="1" flipV="1">
            <a:off x="7242548" y="3059967"/>
            <a:ext cx="757403" cy="47738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827584" y="1648802"/>
            <a:ext cx="3173999" cy="369332"/>
          </a:xfrm>
          <a:prstGeom prst="rect">
            <a:avLst/>
          </a:prstGeom>
          <a:noFill/>
        </p:spPr>
        <p:txBody>
          <a:bodyPr wrap="square" rtlCol="0">
            <a:spAutoFit/>
          </a:bodyPr>
          <a:lstStyle/>
          <a:p>
            <a:r>
              <a:rPr lang="nb-NO" b="1" dirty="0" smtClean="0">
                <a:solidFill>
                  <a:srgbClr val="FF0000"/>
                </a:solidFill>
              </a:rPr>
              <a:t>Hva viser resultatene</a:t>
            </a:r>
            <a:r>
              <a:rPr lang="nb-NO" dirty="0" smtClean="0">
                <a:solidFill>
                  <a:srgbClr val="FF0000"/>
                </a:solidFill>
              </a:rPr>
              <a:t>?</a:t>
            </a:r>
            <a:endParaRPr lang="nb-NO" dirty="0">
              <a:solidFill>
                <a:srgbClr val="FF0000"/>
              </a:solidFill>
            </a:endParaRPr>
          </a:p>
        </p:txBody>
      </p:sp>
    </p:spTree>
    <p:extLst>
      <p:ext uri="{BB962C8B-B14F-4D97-AF65-F5344CB8AC3E}">
        <p14:creationId xmlns:p14="http://schemas.microsoft.com/office/powerpoint/2010/main" xmlns="" val="16544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9388" y="716137"/>
            <a:ext cx="7365504" cy="652934"/>
          </a:xfrm>
        </p:spPr>
        <p:txBody>
          <a:bodyPr/>
          <a:lstStyle/>
          <a:p>
            <a:r>
              <a:rPr lang="nb-NO" sz="3200" dirty="0" smtClean="0"/>
              <a:t>Resultat: Sekundære utfallsmål</a:t>
            </a:r>
            <a:endParaRPr lang="nb-NO" sz="3200"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14</a:t>
            </a:fld>
            <a:endParaRPr lang="nb-NO" dirty="0"/>
          </a:p>
        </p:txBody>
      </p:sp>
      <p:graphicFrame>
        <p:nvGraphicFramePr>
          <p:cNvPr id="9" name="Plassholder for innhold 8"/>
          <p:cNvGraphicFramePr>
            <a:graphicFrameLocks noGrp="1"/>
          </p:cNvGraphicFramePr>
          <p:nvPr>
            <p:ph idx="1"/>
            <p:extLst>
              <p:ext uri="{D42A27DB-BD31-4B8C-83A1-F6EECF244321}">
                <p14:modId xmlns:p14="http://schemas.microsoft.com/office/powerpoint/2010/main" xmlns="" val="3567497391"/>
              </p:ext>
            </p:extLst>
          </p:nvPr>
        </p:nvGraphicFramePr>
        <p:xfrm>
          <a:off x="1070588" y="2722015"/>
          <a:ext cx="7272734" cy="2225040"/>
        </p:xfrm>
        <a:graphic>
          <a:graphicData uri="http://schemas.openxmlformats.org/drawingml/2006/table">
            <a:tbl>
              <a:tblPr firstRow="1" bandRow="1">
                <a:tableStyleId>{5C22544A-7EE6-4342-B048-85BDC9FD1C3A}</a:tableStyleId>
              </a:tblPr>
              <a:tblGrid>
                <a:gridCol w="2651549">
                  <a:extLst>
                    <a:ext uri="{9D8B030D-6E8A-4147-A177-3AD203B41FA5}">
                      <a16:colId xmlns:a16="http://schemas.microsoft.com/office/drawing/2014/main" xmlns="" val="2334260096"/>
                    </a:ext>
                  </a:extLst>
                </a:gridCol>
                <a:gridCol w="1493020">
                  <a:extLst>
                    <a:ext uri="{9D8B030D-6E8A-4147-A177-3AD203B41FA5}">
                      <a16:colId xmlns:a16="http://schemas.microsoft.com/office/drawing/2014/main" xmlns="" val="2516259695"/>
                    </a:ext>
                  </a:extLst>
                </a:gridCol>
                <a:gridCol w="1564119">
                  <a:extLst>
                    <a:ext uri="{9D8B030D-6E8A-4147-A177-3AD203B41FA5}">
                      <a16:colId xmlns:a16="http://schemas.microsoft.com/office/drawing/2014/main" xmlns="" val="2708552908"/>
                    </a:ext>
                  </a:extLst>
                </a:gridCol>
                <a:gridCol w="1564046">
                  <a:extLst>
                    <a:ext uri="{9D8B030D-6E8A-4147-A177-3AD203B41FA5}">
                      <a16:colId xmlns:a16="http://schemas.microsoft.com/office/drawing/2014/main" xmlns="" val="4102104335"/>
                    </a:ext>
                  </a:extLst>
                </a:gridCol>
              </a:tblGrid>
              <a:tr h="632366">
                <a:tc>
                  <a:txBody>
                    <a:bodyPr/>
                    <a:lstStyle/>
                    <a:p>
                      <a:r>
                        <a:rPr lang="nb-NO" dirty="0" smtClean="0"/>
                        <a:t>c</a:t>
                      </a:r>
                      <a:endParaRPr lang="nb-NO"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nb-NO" sz="1200" dirty="0" smtClean="0">
                          <a:solidFill>
                            <a:schemeClr val="tx1"/>
                          </a:solidFill>
                        </a:rPr>
                        <a:t>Telemedisin</a:t>
                      </a:r>
                    </a:p>
                    <a:p>
                      <a:pPr algn="ctr"/>
                      <a:r>
                        <a:rPr lang="nb-NO" sz="1200" dirty="0" smtClean="0">
                          <a:solidFill>
                            <a:schemeClr val="tx1"/>
                          </a:solidFill>
                        </a:rPr>
                        <a:t>(n=94)</a:t>
                      </a:r>
                      <a:endParaRPr lang="nb-NO"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nb-NO" sz="1200" dirty="0" smtClean="0">
                          <a:solidFill>
                            <a:schemeClr val="tx1"/>
                          </a:solidFill>
                        </a:rPr>
                        <a:t>Standard oppfølging</a:t>
                      </a:r>
                    </a:p>
                    <a:p>
                      <a:pPr algn="ctr"/>
                      <a:r>
                        <a:rPr lang="nb-NO" sz="1200" dirty="0" smtClean="0">
                          <a:solidFill>
                            <a:schemeClr val="tx1"/>
                          </a:solidFill>
                        </a:rPr>
                        <a:t>(n=88)</a:t>
                      </a:r>
                      <a:endParaRPr lang="nb-NO"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nb-NO" sz="1200" dirty="0" smtClean="0">
                          <a:solidFill>
                            <a:schemeClr val="tx1"/>
                          </a:solidFill>
                        </a:rPr>
                        <a:t>Mean</a:t>
                      </a:r>
                      <a:r>
                        <a:rPr lang="nb-NO" sz="1200" baseline="0" dirty="0" smtClean="0">
                          <a:solidFill>
                            <a:schemeClr val="tx1"/>
                          </a:solidFill>
                        </a:rPr>
                        <a:t> differnces </a:t>
                      </a:r>
                      <a:r>
                        <a:rPr lang="nb-NO" sz="1200" baseline="30000" dirty="0" smtClean="0">
                          <a:solidFill>
                            <a:schemeClr val="tx1"/>
                          </a:solidFill>
                        </a:rPr>
                        <a:t>a</a:t>
                      </a:r>
                    </a:p>
                    <a:p>
                      <a:pPr algn="ctr"/>
                      <a:r>
                        <a:rPr lang="nb-NO" sz="1200" baseline="0" dirty="0" smtClean="0">
                          <a:solidFill>
                            <a:schemeClr val="tx1"/>
                          </a:solidFill>
                        </a:rPr>
                        <a:t>(95%CI)</a:t>
                      </a:r>
                      <a:endParaRPr lang="nb-NO"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687129421"/>
                  </a:ext>
                </a:extLst>
              </a:tr>
              <a:tr h="301127">
                <a:tc>
                  <a:txBody>
                    <a:bodyPr/>
                    <a:lstStyle/>
                    <a:p>
                      <a:r>
                        <a:rPr lang="nb-NO" sz="1400" b="1" dirty="0" smtClean="0"/>
                        <a:t>Sekundære utfall</a:t>
                      </a:r>
                      <a:endParaRPr lang="nb-NO"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nb-NO"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915944409"/>
                  </a:ext>
                </a:extLst>
              </a:tr>
              <a:tr h="271014">
                <a:tc>
                  <a:txBody>
                    <a:bodyPr/>
                    <a:lstStyle/>
                    <a:p>
                      <a:r>
                        <a:rPr lang="nb-NO" sz="1200" dirty="0" smtClean="0"/>
                        <a:t>    Amputasjon før sårtilheling</a:t>
                      </a:r>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6 (6.4)</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13 (14.8)</a:t>
                      </a:r>
                      <a:endParaRPr lang="nb-N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–8.3% (–16.3%, –0.5)</a:t>
                      </a:r>
                      <a:endParaRPr lang="nb-N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889726872"/>
                  </a:ext>
                </a:extLst>
              </a:tr>
              <a:tr h="271014">
                <a:tc>
                  <a:txBody>
                    <a:bodyPr/>
                    <a:lstStyle/>
                    <a:p>
                      <a:r>
                        <a:rPr lang="nb-NO" sz="1200" dirty="0" smtClean="0"/>
                        <a:t>    Død før</a:t>
                      </a:r>
                      <a:r>
                        <a:rPr lang="nb-NO" sz="1200" baseline="0" dirty="0" smtClean="0"/>
                        <a:t> sårtilheling</a:t>
                      </a:r>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5 (5.3)</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5 (5.7)</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–0.4% (–6.5%, 5.7%)</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17629359"/>
                  </a:ext>
                </a:extLst>
              </a:tr>
              <a:tr h="451690">
                <a:tc>
                  <a:txBody>
                    <a:bodyPr/>
                    <a:lstStyle/>
                    <a:p>
                      <a:r>
                        <a:rPr lang="nb-NO" sz="1200" dirty="0" smtClean="0"/>
                        <a:t>    Konsultasjoner i poliklinikken,   </a:t>
                      </a:r>
                      <a:r>
                        <a:rPr lang="nb-NO" sz="1200" dirty="0" err="1" smtClean="0"/>
                        <a:t>pr.mnd</a:t>
                      </a:r>
                      <a:r>
                        <a:rPr lang="nb-NO" sz="1200" dirty="0" smtClean="0"/>
                        <a:t>, mean,</a:t>
                      </a:r>
                      <a:r>
                        <a:rPr lang="nb-NO" sz="1200" baseline="0" dirty="0" smtClean="0"/>
                        <a:t> (SD)</a:t>
                      </a:r>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2.0 (1.9)</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2.5 (3.0)</a:t>
                      </a: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r>
                        <a:rPr lang="en-US" sz="1200">
                          <a:solidFill>
                            <a:schemeClr val="tx1"/>
                          </a:solidFill>
                          <a:effectLst/>
                          <a:latin typeface="Times New Roman" panose="02020603050405020304" pitchFamily="18" charset="0"/>
                          <a:ea typeface="Calibri" panose="020F0502020204030204" pitchFamily="34" charset="0"/>
                          <a:cs typeface="Arial" panose="020B0604020202020204" pitchFamily="34" charset="0"/>
                        </a:rPr>
                        <a:t>–0.48 (–1.46, 0.49)</a:t>
                      </a:r>
                      <a:endParaRPr lang="nb-NO" sz="12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679598396"/>
                  </a:ext>
                </a:extLst>
              </a:tr>
              <a:tr h="271014">
                <a:tc>
                  <a:txBody>
                    <a:bodyPr/>
                    <a:lstStyle/>
                    <a:p>
                      <a:endParaRPr lang="nb-NO"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7000"/>
                        </a:lnSpc>
                        <a:spcAft>
                          <a:spcPts val="0"/>
                        </a:spcAft>
                      </a:pPr>
                      <a:endParaRPr lang="nb-N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322372621"/>
                  </a:ext>
                </a:extLst>
              </a:tr>
            </a:tbl>
          </a:graphicData>
        </a:graphic>
      </p:graphicFrame>
      <p:sp>
        <p:nvSpPr>
          <p:cNvPr id="3" name="Rektangel 2"/>
          <p:cNvSpPr/>
          <p:nvPr/>
        </p:nvSpPr>
        <p:spPr>
          <a:xfrm>
            <a:off x="4211960" y="3611292"/>
            <a:ext cx="2304256" cy="291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048976" y="2058870"/>
            <a:ext cx="7128792" cy="523220"/>
          </a:xfrm>
          <a:prstGeom prst="rect">
            <a:avLst/>
          </a:prstGeom>
          <a:noFill/>
        </p:spPr>
        <p:txBody>
          <a:bodyPr wrap="square" rtlCol="0">
            <a:spAutoFit/>
          </a:bodyPr>
          <a:lstStyle/>
          <a:p>
            <a:r>
              <a:rPr lang="nb-NO" sz="1400" dirty="0" smtClean="0"/>
              <a:t>Table 3. </a:t>
            </a:r>
            <a:r>
              <a:rPr lang="nb-NO" sz="1400" dirty="0"/>
              <a:t>O</a:t>
            </a:r>
            <a:r>
              <a:rPr lang="nb-NO" sz="1400" dirty="0" smtClean="0"/>
              <a:t>versikt over de sekundære utfallsmålene i begge gruppene innen 12 måneder rekruttering</a:t>
            </a:r>
            <a:endParaRPr lang="nb-NO" sz="1400" dirty="0"/>
          </a:p>
        </p:txBody>
      </p:sp>
    </p:spTree>
    <p:extLst>
      <p:ext uri="{BB962C8B-B14F-4D97-AF65-F5344CB8AC3E}">
        <p14:creationId xmlns:p14="http://schemas.microsoft.com/office/powerpoint/2010/main" xmlns="" val="4017386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836713"/>
            <a:ext cx="7314184" cy="717322"/>
          </a:xfrm>
        </p:spPr>
        <p:txBody>
          <a:bodyPr/>
          <a:lstStyle/>
          <a:p>
            <a:r>
              <a:rPr lang="nb-NO" sz="3200" dirty="0" smtClean="0"/>
              <a:t>Konklusjon</a:t>
            </a:r>
            <a:endParaRPr lang="nb-NO" sz="3200" dirty="0"/>
          </a:p>
        </p:txBody>
      </p:sp>
      <p:sp>
        <p:nvSpPr>
          <p:cNvPr id="3" name="Plassholder for innhold 2"/>
          <p:cNvSpPr>
            <a:spLocks noGrp="1"/>
          </p:cNvSpPr>
          <p:nvPr>
            <p:ph idx="1"/>
          </p:nvPr>
        </p:nvSpPr>
        <p:spPr/>
        <p:txBody>
          <a:bodyPr>
            <a:normAutofit/>
          </a:bodyPr>
          <a:lstStyle/>
          <a:p>
            <a:pPr marL="0" lvl="0" indent="0">
              <a:buNone/>
            </a:pPr>
            <a:r>
              <a:rPr lang="nb-NO" sz="2000" dirty="0" smtClean="0"/>
              <a:t>Telemedisinsk oppfølging gir ikke lengre tilhelingstid sammenlignet med standard oppfølging.</a:t>
            </a:r>
          </a:p>
          <a:p>
            <a:pPr marL="0" lvl="0" indent="0">
              <a:buNone/>
            </a:pPr>
            <a:endParaRPr lang="nb-NO" sz="2000" dirty="0" smtClean="0"/>
          </a:p>
          <a:p>
            <a:pPr marL="0" lvl="0" indent="0">
              <a:buNone/>
            </a:pPr>
            <a:r>
              <a:rPr lang="nb-NO" sz="2000" dirty="0"/>
              <a:t>Telemedisinsk oppføling av diabetes fotsår er en </a:t>
            </a:r>
            <a:r>
              <a:rPr lang="nb-NO" sz="2000" dirty="0" smtClean="0"/>
              <a:t>lovende </a:t>
            </a:r>
            <a:r>
              <a:rPr lang="nb-NO" sz="2000" dirty="0"/>
              <a:t>behandlingsform  og kan være et alternativ </a:t>
            </a:r>
            <a:r>
              <a:rPr lang="nb-NO" sz="2000" dirty="0" smtClean="0"/>
              <a:t>eller </a:t>
            </a:r>
            <a:r>
              <a:rPr lang="nb-NO" sz="2000" dirty="0"/>
              <a:t>supplement til standard </a:t>
            </a:r>
            <a:r>
              <a:rPr lang="nb-NO" sz="2000" dirty="0" smtClean="0"/>
              <a:t>oppfølging.</a:t>
            </a:r>
          </a:p>
          <a:p>
            <a:pPr marL="0" lvl="0" indent="0">
              <a:buNone/>
            </a:pPr>
            <a:endParaRPr lang="nb-NO" sz="2000" dirty="0"/>
          </a:p>
          <a:p>
            <a:pPr marL="0" indent="0">
              <a:buNone/>
            </a:pPr>
            <a:r>
              <a:rPr lang="nb-NO" sz="2000" dirty="0" smtClean="0"/>
              <a:t>Antall konsultasjoner i spesialisthelsetjenesten gikk ned ved: </a:t>
            </a:r>
          </a:p>
          <a:p>
            <a:r>
              <a:rPr lang="nb-NO" sz="2000" dirty="0" smtClean="0"/>
              <a:t>sykehus med lengst </a:t>
            </a:r>
            <a:r>
              <a:rPr lang="nb-NO" sz="2000" dirty="0"/>
              <a:t>erfaring </a:t>
            </a:r>
            <a:r>
              <a:rPr lang="nb-NO" sz="2000" dirty="0" smtClean="0"/>
              <a:t>og </a:t>
            </a:r>
          </a:p>
          <a:p>
            <a:r>
              <a:rPr lang="nb-NO" sz="2000" dirty="0" smtClean="0"/>
              <a:t>for pasienter i telemedisin gruppen </a:t>
            </a:r>
            <a:r>
              <a:rPr lang="nb-NO" sz="2000" dirty="0"/>
              <a:t>som bodde mer enn 25 km fra </a:t>
            </a:r>
            <a:r>
              <a:rPr lang="nb-NO" sz="2000" dirty="0" smtClean="0"/>
              <a:t>poliklinikken</a:t>
            </a:r>
            <a:endParaRPr lang="nb-NO" sz="2000" dirty="0"/>
          </a:p>
          <a:p>
            <a:pPr lvl="0"/>
            <a:endParaRPr lang="nb-NO" dirty="0"/>
          </a:p>
          <a:p>
            <a:endParaRPr lang="nb-NO" dirty="0"/>
          </a:p>
          <a:p>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15</a:t>
            </a:fld>
            <a:endParaRPr lang="nb-NO" dirty="0"/>
          </a:p>
        </p:txBody>
      </p:sp>
    </p:spTree>
    <p:extLst>
      <p:ext uri="{BB962C8B-B14F-4D97-AF65-F5344CB8AC3E}">
        <p14:creationId xmlns:p14="http://schemas.microsoft.com/office/powerpoint/2010/main" xmlns="" val="2231620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Hensikt studie 2</a:t>
            </a:r>
            <a:endParaRPr lang="nb-NO" dirty="0"/>
          </a:p>
        </p:txBody>
      </p:sp>
      <p:sp>
        <p:nvSpPr>
          <p:cNvPr id="3" name="Plassholder for innhold 2"/>
          <p:cNvSpPr>
            <a:spLocks noGrp="1"/>
          </p:cNvSpPr>
          <p:nvPr>
            <p:ph idx="1"/>
          </p:nvPr>
        </p:nvSpPr>
        <p:spPr/>
        <p:txBody>
          <a:bodyPr>
            <a:normAutofit/>
          </a:bodyPr>
          <a:lstStyle/>
          <a:p>
            <a:endParaRPr lang="nb-NO" sz="2000" dirty="0" smtClean="0"/>
          </a:p>
          <a:p>
            <a:pPr marL="0" indent="0">
              <a:buNone/>
            </a:pPr>
            <a:r>
              <a:rPr lang="nb-NO" sz="2400" dirty="0" smtClean="0"/>
              <a:t>Å undersøke </a:t>
            </a:r>
            <a:r>
              <a:rPr lang="nb-NO" sz="2400" dirty="0"/>
              <a:t>hvordan pasienter med diabetes fotsår opplever </a:t>
            </a:r>
            <a:r>
              <a:rPr lang="nb-NO" sz="2400" dirty="0" smtClean="0"/>
              <a:t>behandlingen de får – enten telemedisinsk eller standard oppfølging.</a:t>
            </a:r>
            <a:endParaRPr lang="nb-NO" sz="2400" dirty="0"/>
          </a:p>
          <a:p>
            <a:endParaRPr lang="nb-NO" dirty="0" smtClean="0"/>
          </a:p>
          <a:p>
            <a:endParaRPr lang="nb-NO" dirty="0"/>
          </a:p>
          <a:p>
            <a:endParaRPr lang="nb-NO" dirty="0" smtClean="0"/>
          </a:p>
        </p:txBody>
      </p:sp>
      <p:sp>
        <p:nvSpPr>
          <p:cNvPr id="6" name="Plassholder for bunntekst 5"/>
          <p:cNvSpPr>
            <a:spLocks noGrp="1"/>
          </p:cNvSpPr>
          <p:nvPr>
            <p:ph type="ftr" sz="quarter" idx="11"/>
          </p:nvPr>
        </p:nvSpPr>
        <p:spPr/>
        <p:txBody>
          <a:bodyPr/>
          <a:lstStyle/>
          <a:p>
            <a:r>
              <a:rPr lang="nb-NO" dirty="0"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16</a:t>
            </a:fld>
            <a:endParaRPr lang="nb-NO" dirty="0"/>
          </a:p>
        </p:txBody>
      </p:sp>
    </p:spTree>
    <p:extLst>
      <p:ext uri="{BB962C8B-B14F-4D97-AF65-F5344CB8AC3E}">
        <p14:creationId xmlns:p14="http://schemas.microsoft.com/office/powerpoint/2010/main" xmlns="" val="3433691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Metode </a:t>
            </a:r>
            <a:endParaRPr lang="nb-NO" sz="3200" dirty="0"/>
          </a:p>
        </p:txBody>
      </p:sp>
      <p:sp>
        <p:nvSpPr>
          <p:cNvPr id="3" name="Plassholder for innhold 2"/>
          <p:cNvSpPr>
            <a:spLocks noGrp="1"/>
          </p:cNvSpPr>
          <p:nvPr>
            <p:ph idx="1"/>
          </p:nvPr>
        </p:nvSpPr>
        <p:spPr/>
        <p:txBody>
          <a:bodyPr>
            <a:normAutofit fontScale="92500" lnSpcReduction="20000"/>
          </a:bodyPr>
          <a:lstStyle/>
          <a:p>
            <a:pPr marL="0" indent="0">
              <a:buNone/>
            </a:pPr>
            <a:r>
              <a:rPr lang="nb-NO" b="1" dirty="0" smtClean="0"/>
              <a:t>Design</a:t>
            </a:r>
          </a:p>
          <a:p>
            <a:r>
              <a:rPr lang="nb-NO" sz="2000" dirty="0" smtClean="0"/>
              <a:t>Kvalitative tilnærming.</a:t>
            </a:r>
          </a:p>
          <a:p>
            <a:endParaRPr lang="nb-NO" sz="2000" dirty="0" smtClean="0"/>
          </a:p>
          <a:p>
            <a:pPr marL="0" indent="0">
              <a:buNone/>
            </a:pPr>
            <a:r>
              <a:rPr lang="nb-NO" b="1" dirty="0" smtClean="0"/>
              <a:t>Deltakere </a:t>
            </a:r>
          </a:p>
          <a:p>
            <a:r>
              <a:rPr lang="nb-NO" sz="2000" dirty="0" smtClean="0"/>
              <a:t>Fra samme utvalg som RCT studien.</a:t>
            </a:r>
          </a:p>
          <a:p>
            <a:r>
              <a:rPr lang="nb-NO" sz="2000" dirty="0" smtClean="0"/>
              <a:t>Strategisk utvalg (purposive).</a:t>
            </a:r>
          </a:p>
          <a:p>
            <a:r>
              <a:rPr lang="nb-NO" sz="2000" dirty="0" smtClean="0"/>
              <a:t>Inkludert etter tilheling eller nær tilheling.</a:t>
            </a:r>
          </a:p>
          <a:p>
            <a:endParaRPr lang="nb-NO" sz="2000" dirty="0" smtClean="0"/>
          </a:p>
          <a:p>
            <a:pPr marL="0" indent="0">
              <a:buNone/>
            </a:pPr>
            <a:r>
              <a:rPr lang="nb-NO" b="1" dirty="0" smtClean="0"/>
              <a:t>Datainnsamling </a:t>
            </a:r>
          </a:p>
          <a:p>
            <a:r>
              <a:rPr lang="nb-NO" sz="2000" dirty="0" smtClean="0"/>
              <a:t>24 individuelle intervjuer (13 i telemedisin, 11 i standard oppfølging).</a:t>
            </a:r>
          </a:p>
          <a:p>
            <a:r>
              <a:rPr lang="nb-NO" sz="2000" dirty="0" smtClean="0"/>
              <a:t>Mellom mars 2014-mai 2015.</a:t>
            </a:r>
          </a:p>
          <a:p>
            <a:r>
              <a:rPr lang="nb-NO" sz="2000" dirty="0" smtClean="0"/>
              <a:t>Semi-struktuert intervju.</a:t>
            </a:r>
          </a:p>
          <a:p>
            <a:pPr marL="457200" lvl="1" indent="0">
              <a:buNone/>
            </a:pPr>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17</a:t>
            </a:fld>
            <a:endParaRPr lang="nb-NO" dirty="0"/>
          </a:p>
        </p:txBody>
      </p:sp>
    </p:spTree>
    <p:extLst>
      <p:ext uri="{BB962C8B-B14F-4D97-AF65-F5344CB8AC3E}">
        <p14:creationId xmlns:p14="http://schemas.microsoft.com/office/powerpoint/2010/main" xmlns="" val="2639959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4162" y="1574923"/>
            <a:ext cx="7365504" cy="489701"/>
          </a:xfrm>
        </p:spPr>
        <p:txBody>
          <a:bodyPr/>
          <a:lstStyle/>
          <a:p>
            <a:r>
              <a:rPr lang="nb-NO" dirty="0" smtClean="0"/>
              <a:t>Pasientperspektivet</a:t>
            </a:r>
            <a:endParaRPr lang="nb-NO" sz="2100" b="0" dirty="0"/>
          </a:p>
        </p:txBody>
      </p:sp>
      <p:sp>
        <p:nvSpPr>
          <p:cNvPr id="4" name="Plassholder for bunntekst 3"/>
          <p:cNvSpPr>
            <a:spLocks noGrp="1"/>
          </p:cNvSpPr>
          <p:nvPr>
            <p:ph type="ftr" sz="quarter" idx="10"/>
          </p:nvPr>
        </p:nvSpPr>
        <p:spPr/>
        <p:txBody>
          <a:bodyPr/>
          <a:lstStyle/>
          <a:p>
            <a:r>
              <a:rPr lang="nb-NO" smtClean="0"/>
              <a:t>Universitetet i Bergen</a:t>
            </a:r>
            <a:endParaRPr lang="nb-NO" dirty="0"/>
          </a:p>
        </p:txBody>
      </p:sp>
      <p:pic>
        <p:nvPicPr>
          <p:cNvPr id="6" name="Plassholder for innhold 7"/>
          <p:cNvPicPr>
            <a:picLocks noChangeAspect="1"/>
          </p:cNvPicPr>
          <p:nvPr/>
        </p:nvPicPr>
        <p:blipFill rotWithShape="1">
          <a:blip r:embed="rId3" cstate="print"/>
          <a:srcRect l="40122" t="27936" r="36599" b="17092"/>
          <a:stretch/>
        </p:blipFill>
        <p:spPr>
          <a:xfrm>
            <a:off x="9372601" y="3316249"/>
            <a:ext cx="1513838" cy="2010833"/>
          </a:xfrm>
          <a:prstGeom prst="rect">
            <a:avLst/>
          </a:prstGeom>
        </p:spPr>
      </p:pic>
      <p:pic>
        <p:nvPicPr>
          <p:cNvPr id="12" name="Plassholder for innhold 11"/>
          <p:cNvPicPr>
            <a:picLocks noGrp="1" noChangeAspect="1"/>
          </p:cNvPicPr>
          <p:nvPr>
            <p:ph idx="1"/>
          </p:nvPr>
        </p:nvPicPr>
        <p:blipFill>
          <a:blip r:embed="rId4" cstate="screen">
            <a:extLst>
              <a:ext uri="{28A0092B-C50C-407E-A947-70E740481C1C}">
                <a14:useLocalDpi xmlns:a14="http://schemas.microsoft.com/office/drawing/2010/main" xmlns="" val="0"/>
              </a:ext>
            </a:extLst>
          </a:blip>
          <a:stretch>
            <a:fillRect/>
          </a:stretch>
        </p:blipFill>
        <p:spPr bwMode="auto">
          <a:xfrm>
            <a:off x="681283" y="2581844"/>
            <a:ext cx="2479079" cy="139654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Bilde 12"/>
          <p:cNvPicPr>
            <a:picLocks noChangeAspect="1"/>
          </p:cNvPicPr>
          <p:nvPr/>
        </p:nvPicPr>
        <p:blipFill rotWithShape="1">
          <a:blip r:embed="rId5" cstate="print"/>
          <a:srcRect b="10140"/>
          <a:stretch/>
        </p:blipFill>
        <p:spPr>
          <a:xfrm>
            <a:off x="3710583" y="2504961"/>
            <a:ext cx="4877763" cy="2414456"/>
          </a:xfrm>
          <a:prstGeom prst="rect">
            <a:avLst/>
          </a:prstGeom>
        </p:spPr>
      </p:pic>
      <p:pic>
        <p:nvPicPr>
          <p:cNvPr id="9" name="Bilde 8"/>
          <p:cNvPicPr>
            <a:picLocks noChangeAspect="1"/>
          </p:cNvPicPr>
          <p:nvPr/>
        </p:nvPicPr>
        <p:blipFill rotWithShape="1">
          <a:blip r:embed="rId6" cstate="print"/>
          <a:srcRect l="8819" t="20354" r="50486" b="13720"/>
          <a:stretch/>
        </p:blipFill>
        <p:spPr>
          <a:xfrm>
            <a:off x="9188963" y="905689"/>
            <a:ext cx="2215043" cy="2018486"/>
          </a:xfrm>
          <a:prstGeom prst="rect">
            <a:avLst/>
          </a:prstGeom>
        </p:spPr>
      </p:pic>
      <p:sp>
        <p:nvSpPr>
          <p:cNvPr id="3" name="Bildeforklaring formet som en ellipse 2"/>
          <p:cNvSpPr/>
          <p:nvPr/>
        </p:nvSpPr>
        <p:spPr>
          <a:xfrm>
            <a:off x="4294523" y="2348880"/>
            <a:ext cx="4349791" cy="227584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500" dirty="0"/>
              <a:t>Tre tema som var viktig for pasientene i sårbehandling:</a:t>
            </a:r>
          </a:p>
          <a:p>
            <a:pPr marL="214313" indent="-214313">
              <a:buFont typeface="Arial" panose="020B0604020202020204" pitchFamily="34" charset="0"/>
              <a:buChar char="•"/>
            </a:pPr>
            <a:r>
              <a:rPr lang="nb-NO" sz="1500" dirty="0"/>
              <a:t>Kompetanse blant helsepersonell</a:t>
            </a:r>
          </a:p>
          <a:p>
            <a:pPr marL="214313" indent="-214313">
              <a:buFont typeface="Arial" panose="020B0604020202020204" pitchFamily="34" charset="0"/>
              <a:buChar char="•"/>
            </a:pPr>
            <a:r>
              <a:rPr lang="nb-NO" sz="1500" dirty="0"/>
              <a:t>Kontinuitet i behandlingen</a:t>
            </a:r>
          </a:p>
          <a:p>
            <a:pPr marL="214313" indent="-214313">
              <a:buFont typeface="Arial" panose="020B0604020202020204" pitchFamily="34" charset="0"/>
              <a:buChar char="•"/>
            </a:pPr>
            <a:r>
              <a:rPr lang="nb-NO" sz="1500" dirty="0"/>
              <a:t>Lett tilgjengelighet til helsetjenesten</a:t>
            </a:r>
          </a:p>
        </p:txBody>
      </p:sp>
      <p:sp>
        <p:nvSpPr>
          <p:cNvPr id="5" name="Plassholder for lysbildenummer 4"/>
          <p:cNvSpPr>
            <a:spLocks noGrp="1"/>
          </p:cNvSpPr>
          <p:nvPr>
            <p:ph type="sldNum" sz="quarter" idx="12"/>
          </p:nvPr>
        </p:nvSpPr>
        <p:spPr/>
        <p:txBody>
          <a:bodyPr/>
          <a:lstStyle/>
          <a:p>
            <a:r>
              <a:rPr lang="nb-NO" smtClean="0"/>
              <a:t>Side </a:t>
            </a:r>
            <a:fld id="{06C54713-27B5-4268-B680-29C9FB350413}" type="slidenum">
              <a:rPr lang="nb-NO" smtClean="0"/>
              <a:pPr/>
              <a:t>18</a:t>
            </a:fld>
            <a:endParaRPr lang="nb-NO" dirty="0"/>
          </a:p>
        </p:txBody>
      </p:sp>
    </p:spTree>
    <p:extLst>
      <p:ext uri="{BB962C8B-B14F-4D97-AF65-F5344CB8AC3E}">
        <p14:creationId xmlns:p14="http://schemas.microsoft.com/office/powerpoint/2010/main" xmlns="" val="9731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7140" y="1026000"/>
            <a:ext cx="7365504" cy="652934"/>
          </a:xfrm>
        </p:spPr>
        <p:txBody>
          <a:bodyPr/>
          <a:lstStyle/>
          <a:p>
            <a:r>
              <a:rPr lang="nb-NO" sz="3200" dirty="0" smtClean="0"/>
              <a:t>Konklusjon</a:t>
            </a:r>
            <a:endParaRPr lang="nb-NO" sz="3200" dirty="0"/>
          </a:p>
        </p:txBody>
      </p:sp>
      <p:sp>
        <p:nvSpPr>
          <p:cNvPr id="3" name="Plassholder for innhold 2"/>
          <p:cNvSpPr>
            <a:spLocks noGrp="1"/>
          </p:cNvSpPr>
          <p:nvPr>
            <p:ph idx="1"/>
          </p:nvPr>
        </p:nvSpPr>
        <p:spPr>
          <a:xfrm>
            <a:off x="971600" y="1883965"/>
            <a:ext cx="7365504" cy="3888000"/>
          </a:xfrm>
        </p:spPr>
        <p:txBody>
          <a:bodyPr>
            <a:normAutofit fontScale="92500" lnSpcReduction="20000"/>
          </a:bodyPr>
          <a:lstStyle/>
          <a:p>
            <a:pPr marL="0" indent="0">
              <a:buNone/>
            </a:pPr>
            <a:r>
              <a:rPr lang="nb-NO" dirty="0" smtClean="0"/>
              <a:t>Et effektiv behandlingsforløp for pasienter med diabetes fotsår er avhengig av kompetanse og kontinuitet hos helsepersonell.</a:t>
            </a:r>
          </a:p>
          <a:p>
            <a:endParaRPr lang="nb-NO" dirty="0" smtClean="0"/>
          </a:p>
          <a:p>
            <a:pPr marL="0" indent="0">
              <a:buNone/>
            </a:pPr>
            <a:r>
              <a:rPr lang="nb-NO" dirty="0" smtClean="0"/>
              <a:t>Disse to faktorene fremmet ikke bare en integrert behandling, men også pasientens tillit til sårbehandlingen.</a:t>
            </a:r>
          </a:p>
          <a:p>
            <a:endParaRPr lang="nb-NO" dirty="0" smtClean="0"/>
          </a:p>
          <a:p>
            <a:pPr marL="0" indent="0">
              <a:buNone/>
            </a:pPr>
            <a:r>
              <a:rPr lang="nb-NO" dirty="0" smtClean="0"/>
              <a:t>Telemedisin kan være en viktig supplement i prosessen, men er avhengig av at telemedisin fungerer etter intensjonen.</a:t>
            </a:r>
            <a:endParaRPr lang="nb-NO" dirty="0"/>
          </a:p>
        </p:txBody>
      </p:sp>
      <p:sp>
        <p:nvSpPr>
          <p:cNvPr id="4" name="Plassholder for dato 3"/>
          <p:cNvSpPr>
            <a:spLocks noGrp="1"/>
          </p:cNvSpPr>
          <p:nvPr>
            <p:ph type="dt" sz="half" idx="10"/>
          </p:nvPr>
        </p:nvSpPr>
        <p:spPr/>
        <p:txBody>
          <a:bodyPr/>
          <a:lstStyle/>
          <a:p>
            <a:fld id="{E3A8978F-F9E0-4163-907E-8F0332DB229A}" type="datetime1">
              <a:rPr lang="nb-NO" smtClean="0"/>
              <a:pPr/>
              <a:t>08.10.2018</a:t>
            </a:fld>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19</a:t>
            </a:fld>
            <a:endParaRPr lang="nb-NO" dirty="0"/>
          </a:p>
        </p:txBody>
      </p:sp>
    </p:spTree>
    <p:extLst>
      <p:ext uri="{BB962C8B-B14F-4D97-AF65-F5344CB8AC3E}">
        <p14:creationId xmlns:p14="http://schemas.microsoft.com/office/powerpoint/2010/main" xmlns="" val="267408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9823" y="1011942"/>
            <a:ext cx="7365504" cy="652934"/>
          </a:xfrm>
        </p:spPr>
        <p:txBody>
          <a:bodyPr/>
          <a:lstStyle/>
          <a:p>
            <a:r>
              <a:rPr lang="nb-NO" dirty="0" smtClean="0"/>
              <a:t>Diabetes fotsår</a:t>
            </a:r>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2</a:t>
            </a:fld>
            <a:endParaRPr lang="nb-NO" dirty="0"/>
          </a:p>
        </p:txBody>
      </p:sp>
      <p:pic>
        <p:nvPicPr>
          <p:cNvPr id="11" name="Plassholder for innhold 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652120" y="1466999"/>
            <a:ext cx="2912730" cy="2184548"/>
          </a:xfrm>
          <a:effectLst>
            <a:reflection stA="45000" endPos="0" dist="50800" dir="5400000" sy="-100000" algn="bl" rotWithShape="0"/>
          </a:effectLst>
          <a:scene3d>
            <a:camera prst="orthographicFront"/>
            <a:lightRig rig="balanced" dir="t"/>
          </a:scene3d>
          <a:sp3d>
            <a:bevelT w="152400" h="50800" prst="softRound"/>
          </a:sp3d>
        </p:spPr>
      </p:pic>
      <p:pic>
        <p:nvPicPr>
          <p:cNvPr id="13" name="Bilde 12"/>
          <p:cNvPicPr>
            <a:picLocks noChangeAspect="1"/>
          </p:cNvPicPr>
          <p:nvPr/>
        </p:nvPicPr>
        <p:blipFill rotWithShape="1">
          <a:blip r:embed="rId4" cstate="print">
            <a:extLst>
              <a:ext uri="{28A0092B-C50C-407E-A947-70E740481C1C}">
                <a14:useLocalDpi xmlns:a14="http://schemas.microsoft.com/office/drawing/2010/main" xmlns="" val="0"/>
              </a:ext>
            </a:extLst>
          </a:blip>
          <a:srcRect l="1813" t="27506" r="32653" b="9840"/>
          <a:stretch/>
        </p:blipFill>
        <p:spPr>
          <a:xfrm>
            <a:off x="6353849" y="3789040"/>
            <a:ext cx="1512866" cy="2247329"/>
          </a:xfrm>
          <a:prstGeom prst="rect">
            <a:avLst/>
          </a:prstGeom>
          <a:effectLst>
            <a:softEdge rad="50800"/>
          </a:effectLst>
        </p:spPr>
      </p:pic>
      <p:pic>
        <p:nvPicPr>
          <p:cNvPr id="16" name="Bild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1960" y="3789040"/>
            <a:ext cx="2032000" cy="1524000"/>
          </a:xfrm>
          <a:prstGeom prst="rect">
            <a:avLst/>
          </a:prstGeom>
          <a:effectLst>
            <a:softEdge rad="12700"/>
          </a:effectLst>
        </p:spPr>
      </p:pic>
      <p:sp>
        <p:nvSpPr>
          <p:cNvPr id="17" name="Rektangel 16"/>
          <p:cNvSpPr/>
          <p:nvPr/>
        </p:nvSpPr>
        <p:spPr>
          <a:xfrm>
            <a:off x="7633038" y="1906875"/>
            <a:ext cx="467354" cy="2020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8" name="TekstSylinder 17"/>
          <p:cNvSpPr txBox="1"/>
          <p:nvPr/>
        </p:nvSpPr>
        <p:spPr>
          <a:xfrm>
            <a:off x="591084" y="1997089"/>
            <a:ext cx="2932010" cy="3785652"/>
          </a:xfrm>
          <a:prstGeom prst="rect">
            <a:avLst/>
          </a:prstGeom>
          <a:noFill/>
        </p:spPr>
        <p:txBody>
          <a:bodyPr wrap="square" rtlCol="0">
            <a:spAutoFit/>
          </a:bodyPr>
          <a:lstStyle/>
          <a:p>
            <a:r>
              <a:rPr lang="nb-NO" sz="2000" dirty="0" smtClean="0"/>
              <a:t>Et diabetes fotsår hos en person med diabetes defineres som et sår nedenfor ankelen. Fotsåret er primært forårsaket av  forstyrrelser av den arterielle sirkulasjonen i beinet eller av perifer nevropati eller i kombinasjon av disse to faktorene.</a:t>
            </a:r>
            <a:endParaRPr lang="nb-NO" sz="2000" dirty="0"/>
          </a:p>
        </p:txBody>
      </p:sp>
      <p:sp>
        <p:nvSpPr>
          <p:cNvPr id="3" name="TekstSylinder 2"/>
          <p:cNvSpPr txBox="1"/>
          <p:nvPr/>
        </p:nvSpPr>
        <p:spPr>
          <a:xfrm>
            <a:off x="689823" y="5867092"/>
            <a:ext cx="3096344" cy="338554"/>
          </a:xfrm>
          <a:prstGeom prst="rect">
            <a:avLst/>
          </a:prstGeom>
          <a:noFill/>
        </p:spPr>
        <p:txBody>
          <a:bodyPr wrap="square" rtlCol="0">
            <a:spAutoFit/>
          </a:bodyPr>
          <a:lstStyle/>
          <a:p>
            <a:r>
              <a:rPr lang="nb-NO" sz="1600" dirty="0" smtClean="0"/>
              <a:t>(Boulton et al. 2013)</a:t>
            </a:r>
            <a:endParaRPr lang="nb-NO" sz="1600" dirty="0"/>
          </a:p>
        </p:txBody>
      </p:sp>
      <p:sp>
        <p:nvSpPr>
          <p:cNvPr id="7" name="TekstSylinder 6"/>
          <p:cNvSpPr txBox="1"/>
          <p:nvPr/>
        </p:nvSpPr>
        <p:spPr>
          <a:xfrm>
            <a:off x="4211960" y="6300000"/>
            <a:ext cx="2141889" cy="369332"/>
          </a:xfrm>
          <a:prstGeom prst="rect">
            <a:avLst/>
          </a:prstGeom>
          <a:noFill/>
        </p:spPr>
        <p:txBody>
          <a:bodyPr wrap="square" rtlCol="0">
            <a:spAutoFit/>
          </a:bodyPr>
          <a:lstStyle/>
          <a:p>
            <a:r>
              <a:rPr lang="nb-NO" dirty="0" smtClean="0"/>
              <a:t>Foto: DiaFoto</a:t>
            </a:r>
            <a:endParaRPr lang="nb-NO" dirty="0"/>
          </a:p>
        </p:txBody>
      </p:sp>
    </p:spTree>
    <p:extLst>
      <p:ext uri="{BB962C8B-B14F-4D97-AF65-F5344CB8AC3E}">
        <p14:creationId xmlns:p14="http://schemas.microsoft.com/office/powerpoint/2010/main" xmlns="" val="10780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513459"/>
            <a:ext cx="7365504" cy="1667941"/>
          </a:xfrm>
        </p:spPr>
        <p:txBody>
          <a:bodyPr>
            <a:normAutofit/>
          </a:bodyPr>
          <a:lstStyle/>
          <a:p>
            <a:r>
              <a:rPr lang="nb-NO" sz="3200" dirty="0" smtClean="0"/>
              <a:t>Medfører TM bedre kontinuitet og brukermedvirkning?</a:t>
            </a:r>
            <a:endParaRPr lang="nb-NO" sz="3200" dirty="0"/>
          </a:p>
        </p:txBody>
      </p:sp>
      <p:sp>
        <p:nvSpPr>
          <p:cNvPr id="3" name="Plassholder for innhold 2"/>
          <p:cNvSpPr>
            <a:spLocks noGrp="1"/>
          </p:cNvSpPr>
          <p:nvPr>
            <p:ph sz="half" idx="1"/>
          </p:nvPr>
        </p:nvSpPr>
        <p:spPr>
          <a:xfrm>
            <a:off x="899592" y="2411568"/>
            <a:ext cx="3492000" cy="3888432"/>
          </a:xfrm>
        </p:spPr>
        <p:txBody>
          <a:bodyPr/>
          <a:lstStyle/>
          <a:p>
            <a:r>
              <a:rPr lang="nb-NO" dirty="0"/>
              <a:t>B</a:t>
            </a:r>
            <a:r>
              <a:rPr lang="nb-NO" dirty="0" smtClean="0"/>
              <a:t>edre kontinuitet i behandling og oppfølging</a:t>
            </a:r>
          </a:p>
          <a:p>
            <a:r>
              <a:rPr lang="nb-NO" dirty="0" smtClean="0"/>
              <a:t>Pasient sentrert tilnærming</a:t>
            </a:r>
          </a:p>
          <a:p>
            <a:r>
              <a:rPr lang="nb-NO" dirty="0"/>
              <a:t>F</a:t>
            </a:r>
            <a:r>
              <a:rPr lang="nb-NO" dirty="0" smtClean="0"/>
              <a:t>leksibilitet</a:t>
            </a:r>
          </a:p>
          <a:p>
            <a:r>
              <a:rPr lang="nb-NO" dirty="0" smtClean="0"/>
              <a:t>Redusere antall konsultasjoner på sykehuset</a:t>
            </a:r>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20</a:t>
            </a:fld>
            <a:endParaRPr lang="nb-NO" dirty="0"/>
          </a:p>
        </p:txBody>
      </p:sp>
      <p:sp>
        <p:nvSpPr>
          <p:cNvPr id="10" name="TekstSylinder 9"/>
          <p:cNvSpPr txBox="1"/>
          <p:nvPr/>
        </p:nvSpPr>
        <p:spPr>
          <a:xfrm>
            <a:off x="5691623" y="2444136"/>
            <a:ext cx="2480777" cy="3647152"/>
          </a:xfrm>
          <a:prstGeom prst="rect">
            <a:avLst/>
          </a:prstGeom>
          <a:noFill/>
        </p:spPr>
        <p:txBody>
          <a:bodyPr wrap="square" rtlCol="0">
            <a:spAutoFit/>
          </a:bodyPr>
          <a:lstStyle/>
          <a:p>
            <a:r>
              <a:rPr lang="nb-NO" sz="2100" dirty="0"/>
              <a:t>Forutsetninger:</a:t>
            </a:r>
          </a:p>
          <a:p>
            <a:pPr marL="214313" indent="-214313">
              <a:buFont typeface="Arial" panose="020B0604020202020204" pitchFamily="34" charset="0"/>
              <a:buChar char="•"/>
            </a:pPr>
            <a:r>
              <a:rPr lang="nb-NO" dirty="0"/>
              <a:t>Kompetanse</a:t>
            </a:r>
          </a:p>
          <a:p>
            <a:pPr marL="214313" indent="-214313">
              <a:buFont typeface="Arial" panose="020B0604020202020204" pitchFamily="34" charset="0"/>
              <a:buChar char="•"/>
            </a:pPr>
            <a:r>
              <a:rPr lang="nb-NO" dirty="0"/>
              <a:t>Nøkkelpersoner</a:t>
            </a:r>
          </a:p>
          <a:p>
            <a:pPr marL="214313" indent="-214313">
              <a:buFont typeface="Arial" panose="020B0604020202020204" pitchFamily="34" charset="0"/>
              <a:buChar char="•"/>
            </a:pPr>
            <a:r>
              <a:rPr lang="nb-NO" dirty="0"/>
              <a:t>Opplæring </a:t>
            </a:r>
          </a:p>
          <a:p>
            <a:pPr marL="214313" indent="-214313">
              <a:buFont typeface="Arial" panose="020B0604020202020204" pitchFamily="34" charset="0"/>
              <a:buChar char="•"/>
            </a:pPr>
            <a:r>
              <a:rPr lang="nb-NO" b="1" dirty="0"/>
              <a:t>Mangel på felles </a:t>
            </a:r>
            <a:r>
              <a:rPr lang="nb-NO" b="1" dirty="0" smtClean="0"/>
              <a:t>pasientjournal mellom helsenivåene</a:t>
            </a:r>
            <a:endParaRPr lang="nb-NO" b="1" dirty="0"/>
          </a:p>
          <a:p>
            <a:pPr marL="214313" indent="-214313">
              <a:buFont typeface="Arial" panose="020B0604020202020204" pitchFamily="34" charset="0"/>
              <a:buChar char="•"/>
            </a:pPr>
            <a:r>
              <a:rPr lang="nb-NO" b="1" dirty="0"/>
              <a:t>DRG </a:t>
            </a:r>
            <a:r>
              <a:rPr lang="nb-NO" b="1" dirty="0" smtClean="0"/>
              <a:t>takster kun for synkron TM</a:t>
            </a:r>
            <a:endParaRPr lang="nb-NO" b="1" dirty="0"/>
          </a:p>
          <a:p>
            <a:endParaRPr lang="nb-NO" dirty="0"/>
          </a:p>
          <a:p>
            <a:r>
              <a:rPr lang="nb-NO" sz="825" dirty="0"/>
              <a:t>(Hope-Kolltveit et al, 2016, 2017, 2017, Smith-Strøm et al, 2016, Rasmussen et al ,2015)</a:t>
            </a:r>
            <a:endParaRPr lang="nb-NO" sz="1350" dirty="0"/>
          </a:p>
          <a:p>
            <a:endParaRPr lang="nb-NO" sz="1350" dirty="0"/>
          </a:p>
        </p:txBody>
      </p:sp>
    </p:spTree>
    <p:extLst>
      <p:ext uri="{BB962C8B-B14F-4D97-AF65-F5344CB8AC3E}">
        <p14:creationId xmlns:p14="http://schemas.microsoft.com/office/powerpoint/2010/main" xmlns="" val="2513332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smtClean="0"/>
          </a:p>
          <a:p>
            <a:endParaRPr lang="nb-NO" dirty="0"/>
          </a:p>
          <a:p>
            <a:pPr marL="0" indent="0" algn="ctr">
              <a:buNone/>
            </a:pPr>
            <a:r>
              <a:rPr lang="nb-NO" sz="3200" dirty="0" smtClean="0"/>
              <a:t>Takk for oppmerksomheten!</a:t>
            </a:r>
            <a:endParaRPr lang="nb-NO" sz="3200"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21</a:t>
            </a:fld>
            <a:endParaRPr lang="nb-NO" dirty="0"/>
          </a:p>
        </p:txBody>
      </p:sp>
    </p:spTree>
    <p:extLst>
      <p:ext uri="{BB962C8B-B14F-4D97-AF65-F5344CB8AC3E}">
        <p14:creationId xmlns:p14="http://schemas.microsoft.com/office/powerpoint/2010/main" xmlns="" val="290220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00866" y="476672"/>
            <a:ext cx="7869560" cy="1047253"/>
          </a:xfrm>
        </p:spPr>
        <p:txBody>
          <a:bodyPr>
            <a:normAutofit fontScale="90000"/>
          </a:bodyPr>
          <a:lstStyle/>
          <a:p>
            <a:r>
              <a:rPr lang="nb-NO" dirty="0" smtClean="0"/>
              <a:t>Resultat: Primære utfallsmål </a:t>
            </a:r>
            <a:r>
              <a:rPr lang="nb-NO" sz="2700" dirty="0" smtClean="0"/>
              <a:t>(tilhelingstid)</a:t>
            </a:r>
            <a:endParaRPr lang="nb-NO" sz="2700" dirty="0"/>
          </a:p>
        </p:txBody>
      </p:sp>
      <p:sp>
        <p:nvSpPr>
          <p:cNvPr id="3" name="Plassholder for tekst 2"/>
          <p:cNvSpPr>
            <a:spLocks noGrp="1"/>
          </p:cNvSpPr>
          <p:nvPr>
            <p:ph type="body" idx="1"/>
          </p:nvPr>
        </p:nvSpPr>
        <p:spPr/>
        <p:txBody>
          <a:bodyPr/>
          <a:lstStyle/>
          <a:p>
            <a:r>
              <a:rPr lang="nb-NO" dirty="0" smtClean="0"/>
              <a:t>Telemedisinsk oppfølging:</a:t>
            </a:r>
            <a:endParaRPr lang="nb-NO" dirty="0"/>
          </a:p>
        </p:txBody>
      </p:sp>
      <p:sp>
        <p:nvSpPr>
          <p:cNvPr id="4" name="Plassholder for tekst 3"/>
          <p:cNvSpPr>
            <a:spLocks noGrp="1"/>
          </p:cNvSpPr>
          <p:nvPr>
            <p:ph type="body" sz="quarter" idx="3"/>
          </p:nvPr>
        </p:nvSpPr>
        <p:spPr/>
        <p:txBody>
          <a:bodyPr/>
          <a:lstStyle/>
          <a:p>
            <a:r>
              <a:rPr lang="nb-NO" dirty="0" smtClean="0"/>
              <a:t>Standard oppføling</a:t>
            </a:r>
            <a:endParaRPr lang="nb-NO" dirty="0"/>
          </a:p>
        </p:txBody>
      </p:sp>
      <p:sp>
        <p:nvSpPr>
          <p:cNvPr id="5" name="Plassholder for innhold 4"/>
          <p:cNvSpPr>
            <a:spLocks noGrp="1"/>
          </p:cNvSpPr>
          <p:nvPr>
            <p:ph sz="half" idx="13"/>
          </p:nvPr>
        </p:nvSpPr>
        <p:spPr>
          <a:xfrm>
            <a:off x="969956" y="2508588"/>
            <a:ext cx="3492000" cy="2432580"/>
          </a:xfrm>
        </p:spPr>
        <p:txBody>
          <a:bodyPr>
            <a:normAutofit fontScale="92500" lnSpcReduction="10000"/>
          </a:bodyPr>
          <a:lstStyle/>
          <a:p>
            <a:pPr marL="0" indent="0">
              <a:buNone/>
            </a:pPr>
            <a:r>
              <a:rPr lang="nb-NO" dirty="0" smtClean="0"/>
              <a:t>Sår som tilhelet innen 12 måneder: </a:t>
            </a:r>
          </a:p>
          <a:p>
            <a:r>
              <a:rPr lang="nb-NO" dirty="0" smtClean="0"/>
              <a:t>75 (78.8%) pasienter oppnådde sårtilheling.</a:t>
            </a:r>
          </a:p>
          <a:p>
            <a:r>
              <a:rPr lang="nb-NO" dirty="0" smtClean="0"/>
              <a:t>Gjennomsnittlig  tilhelingstid: 3.4 måneder.</a:t>
            </a:r>
            <a:endParaRPr lang="nb-NO" dirty="0"/>
          </a:p>
        </p:txBody>
      </p:sp>
      <p:sp>
        <p:nvSpPr>
          <p:cNvPr id="6" name="Plassholder for innhold 5"/>
          <p:cNvSpPr>
            <a:spLocks noGrp="1"/>
          </p:cNvSpPr>
          <p:nvPr>
            <p:ph sz="half" idx="2"/>
          </p:nvPr>
        </p:nvSpPr>
        <p:spPr>
          <a:xfrm>
            <a:off x="4896424" y="2525764"/>
            <a:ext cx="3492000" cy="2343396"/>
          </a:xfrm>
        </p:spPr>
        <p:txBody>
          <a:bodyPr>
            <a:normAutofit fontScale="92500" lnSpcReduction="10000"/>
          </a:bodyPr>
          <a:lstStyle/>
          <a:p>
            <a:pPr marL="0" indent="0">
              <a:buNone/>
            </a:pPr>
            <a:r>
              <a:rPr lang="nb-NO" dirty="0"/>
              <a:t>Sår som tilhelet innen 12 måneder: </a:t>
            </a:r>
            <a:endParaRPr lang="nb-NO" dirty="0" smtClean="0"/>
          </a:p>
          <a:p>
            <a:r>
              <a:rPr lang="nb-NO" dirty="0" smtClean="0"/>
              <a:t>67 </a:t>
            </a:r>
            <a:r>
              <a:rPr lang="nb-NO" dirty="0"/>
              <a:t>(</a:t>
            </a:r>
            <a:r>
              <a:rPr lang="nb-NO" dirty="0" smtClean="0"/>
              <a:t>76.1%) </a:t>
            </a:r>
            <a:r>
              <a:rPr lang="nb-NO" dirty="0"/>
              <a:t>pasienter oppnådde sårtilheling.</a:t>
            </a:r>
          </a:p>
          <a:p>
            <a:r>
              <a:rPr lang="nb-NO" dirty="0" smtClean="0"/>
              <a:t>Gjennomsnittlig </a:t>
            </a:r>
            <a:r>
              <a:rPr lang="nb-NO" dirty="0"/>
              <a:t>tilhelingstid: </a:t>
            </a:r>
            <a:r>
              <a:rPr lang="nb-NO" dirty="0" smtClean="0"/>
              <a:t>3.8 </a:t>
            </a:r>
            <a:r>
              <a:rPr lang="nb-NO" dirty="0"/>
              <a:t>måneder.</a:t>
            </a:r>
          </a:p>
          <a:p>
            <a:endParaRPr lang="nb-NO" dirty="0"/>
          </a:p>
          <a:p>
            <a:endParaRPr lang="nb-NO" dirty="0"/>
          </a:p>
        </p:txBody>
      </p:sp>
      <p:sp>
        <p:nvSpPr>
          <p:cNvPr id="7" name="Plassholder for dato 6"/>
          <p:cNvSpPr>
            <a:spLocks noGrp="1"/>
          </p:cNvSpPr>
          <p:nvPr>
            <p:ph type="dt" sz="half" idx="14"/>
          </p:nvPr>
        </p:nvSpPr>
        <p:spPr/>
        <p:txBody>
          <a:bodyPr/>
          <a:lstStyle/>
          <a:p>
            <a:fld id="{CDBF3AC3-D8B6-49F6-AC65-6B4FA3933D1B}" type="datetime1">
              <a:rPr lang="nb-NO" smtClean="0"/>
              <a:pPr/>
              <a:t>08.10.2018</a:t>
            </a:fld>
            <a:endParaRPr lang="nb-NO" dirty="0"/>
          </a:p>
        </p:txBody>
      </p:sp>
      <p:sp>
        <p:nvSpPr>
          <p:cNvPr id="8" name="Plassholder for bunntekst 7"/>
          <p:cNvSpPr>
            <a:spLocks noGrp="1"/>
          </p:cNvSpPr>
          <p:nvPr>
            <p:ph type="ftr" sz="quarter" idx="15"/>
          </p:nvPr>
        </p:nvSpPr>
        <p:spPr>
          <a:xfrm>
            <a:off x="1387632" y="476672"/>
            <a:ext cx="6336000" cy="540000"/>
          </a:xfrm>
        </p:spPr>
        <p:txBody>
          <a:bodyPr/>
          <a:lstStyle/>
          <a:p>
            <a:r>
              <a:rPr lang="nb-NO" smtClean="0"/>
              <a:t>Universitetfet i Bergen</a:t>
            </a:r>
            <a:endParaRPr lang="nb-NO" dirty="0"/>
          </a:p>
        </p:txBody>
      </p:sp>
      <p:sp>
        <p:nvSpPr>
          <p:cNvPr id="9" name="Plassholder for lysbildenummer 8"/>
          <p:cNvSpPr>
            <a:spLocks noGrp="1"/>
          </p:cNvSpPr>
          <p:nvPr>
            <p:ph type="sldNum" sz="quarter" idx="16"/>
          </p:nvPr>
        </p:nvSpPr>
        <p:spPr/>
        <p:txBody>
          <a:bodyPr/>
          <a:lstStyle/>
          <a:p>
            <a:r>
              <a:rPr lang="nb-NO" smtClean="0"/>
              <a:t>Side </a:t>
            </a:r>
            <a:fld id="{06C54713-27B5-4268-B680-29C9FB350413}" type="slidenum">
              <a:rPr lang="nb-NO" smtClean="0"/>
              <a:pPr/>
              <a:t>22</a:t>
            </a:fld>
            <a:endParaRPr lang="nb-NO" dirty="0"/>
          </a:p>
        </p:txBody>
      </p:sp>
      <p:sp>
        <p:nvSpPr>
          <p:cNvPr id="10" name="TekstSylinder 9"/>
          <p:cNvSpPr txBox="1"/>
          <p:nvPr/>
        </p:nvSpPr>
        <p:spPr>
          <a:xfrm>
            <a:off x="1519488" y="5000923"/>
            <a:ext cx="6194720" cy="646331"/>
          </a:xfrm>
          <a:prstGeom prst="rect">
            <a:avLst/>
          </a:prstGeom>
          <a:noFill/>
          <a:ln w="57150">
            <a:solidFill>
              <a:schemeClr val="accent1"/>
            </a:solidFill>
          </a:ln>
        </p:spPr>
        <p:txBody>
          <a:bodyPr wrap="square" rtlCol="0">
            <a:spAutoFit/>
          </a:bodyPr>
          <a:lstStyle/>
          <a:p>
            <a:r>
              <a:rPr lang="nb-NO" dirty="0" smtClean="0"/>
              <a:t>Gjennomsnittlig differanse i tilhelingstid mellom gruppene:                                -0.43, 95% KI -1.50, 0.65.</a:t>
            </a:r>
            <a:endParaRPr lang="nb-NO" dirty="0"/>
          </a:p>
        </p:txBody>
      </p:sp>
    </p:spTree>
    <p:extLst>
      <p:ext uri="{BB962C8B-B14F-4D97-AF65-F5344CB8AC3E}">
        <p14:creationId xmlns:p14="http://schemas.microsoft.com/office/powerpoint/2010/main" xmlns="" val="33670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683568" y="1026000"/>
            <a:ext cx="7365504" cy="652934"/>
          </a:xfrm>
        </p:spPr>
        <p:txBody>
          <a:bodyPr/>
          <a:lstStyle/>
          <a:p>
            <a:r>
              <a:rPr lang="nb-NO" dirty="0" smtClean="0"/>
              <a:t>Telemedisin</a:t>
            </a:r>
            <a:endParaRPr lang="nb-NO" dirty="0"/>
          </a:p>
        </p:txBody>
      </p:sp>
      <p:sp>
        <p:nvSpPr>
          <p:cNvPr id="9" name="Plassholder for innhold 8"/>
          <p:cNvSpPr>
            <a:spLocks noGrp="1"/>
          </p:cNvSpPr>
          <p:nvPr>
            <p:ph idx="1"/>
          </p:nvPr>
        </p:nvSpPr>
        <p:spPr>
          <a:xfrm>
            <a:off x="827584" y="1926051"/>
            <a:ext cx="7488832" cy="3979021"/>
          </a:xfrm>
        </p:spPr>
        <p:txBody>
          <a:bodyPr>
            <a:normAutofit fontScale="77500" lnSpcReduction="20000"/>
          </a:bodyPr>
          <a:lstStyle/>
          <a:p>
            <a:pPr marL="0" indent="0">
              <a:buNone/>
            </a:pPr>
            <a:r>
              <a:rPr lang="nb-NO" sz="3800" b="1" dirty="0" smtClean="0"/>
              <a:t>Telemedisin kan klassifiseres i to typer løsninger:</a:t>
            </a:r>
            <a:endParaRPr lang="nb-NO" sz="3000" dirty="0" smtClean="0"/>
          </a:p>
          <a:p>
            <a:pPr marL="0" indent="0">
              <a:buNone/>
            </a:pPr>
            <a:r>
              <a:rPr lang="nb-NO" sz="3100" b="1" dirty="0" smtClean="0"/>
              <a:t>Asynkron løsning:</a:t>
            </a:r>
          </a:p>
          <a:p>
            <a:r>
              <a:rPr lang="nb-NO" sz="3100" dirty="0" smtClean="0"/>
              <a:t>Kommunikasjon </a:t>
            </a:r>
            <a:r>
              <a:rPr lang="nb-NO" sz="3100" dirty="0"/>
              <a:t>mellom pasient og helsepersonell skjer via f.eks. </a:t>
            </a:r>
            <a:r>
              <a:rPr lang="nb-NO" sz="3100" dirty="0" smtClean="0"/>
              <a:t>email </a:t>
            </a:r>
            <a:r>
              <a:rPr lang="nb-NO" sz="3100" dirty="0"/>
              <a:t>eller mobiltelefon uten ansikt – til </a:t>
            </a:r>
            <a:r>
              <a:rPr lang="nb-NO" sz="3100" dirty="0" smtClean="0"/>
              <a:t>- ansikt kontakt.</a:t>
            </a:r>
          </a:p>
          <a:p>
            <a:r>
              <a:rPr lang="nb-NO" sz="3100" dirty="0"/>
              <a:t>Ikke </a:t>
            </a:r>
            <a:r>
              <a:rPr lang="nb-NO" sz="3100" dirty="0" smtClean="0"/>
              <a:t>sanntid.</a:t>
            </a:r>
          </a:p>
          <a:p>
            <a:endParaRPr lang="nb-NO" sz="3100" dirty="0"/>
          </a:p>
          <a:p>
            <a:pPr marL="0" indent="0">
              <a:buNone/>
            </a:pPr>
            <a:r>
              <a:rPr lang="nb-NO" sz="3100" b="1" dirty="0" smtClean="0"/>
              <a:t>Synkron løsning:</a:t>
            </a:r>
          </a:p>
          <a:p>
            <a:r>
              <a:rPr lang="nb-NO" sz="3100" dirty="0"/>
              <a:t>Kommunikasjon skjer via videokonferanse.</a:t>
            </a:r>
          </a:p>
          <a:p>
            <a:r>
              <a:rPr lang="nb-NO" sz="3100" dirty="0" smtClean="0"/>
              <a:t>Sanntid. </a:t>
            </a:r>
            <a:endParaRPr lang="nb-NO" sz="3100" dirty="0"/>
          </a:p>
          <a:p>
            <a:pPr marL="0" indent="0">
              <a:buNone/>
            </a:pPr>
            <a:endParaRPr lang="nb-NO" dirty="0" smtClean="0"/>
          </a:p>
          <a:p>
            <a:pPr marL="0" indent="0">
              <a:buNone/>
            </a:pPr>
            <a:endParaRPr lang="nb-NO" dirty="0" smtClean="0"/>
          </a:p>
          <a:p>
            <a:endParaRPr lang="nb-NO" dirty="0"/>
          </a:p>
        </p:txBody>
      </p:sp>
      <p:sp>
        <p:nvSpPr>
          <p:cNvPr id="6" name="Plassholder for bunntekst 5"/>
          <p:cNvSpPr>
            <a:spLocks noGrp="1"/>
          </p:cNvSpPr>
          <p:nvPr>
            <p:ph type="ftr" sz="quarter" idx="11"/>
          </p:nvPr>
        </p:nvSpPr>
        <p:spPr/>
        <p:txBody>
          <a:bodyPr/>
          <a:lstStyle/>
          <a:p>
            <a:r>
              <a:rPr lang="nb-NO" dirty="0"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3</a:t>
            </a:fld>
            <a:endParaRPr lang="nb-NO" dirty="0"/>
          </a:p>
        </p:txBody>
      </p:sp>
      <p:sp>
        <p:nvSpPr>
          <p:cNvPr id="11" name="TekstSylinder 10"/>
          <p:cNvSpPr txBox="1"/>
          <p:nvPr/>
        </p:nvSpPr>
        <p:spPr>
          <a:xfrm>
            <a:off x="1403648" y="5963356"/>
            <a:ext cx="7046045" cy="338554"/>
          </a:xfrm>
          <a:prstGeom prst="rect">
            <a:avLst/>
          </a:prstGeom>
          <a:noFill/>
        </p:spPr>
        <p:txBody>
          <a:bodyPr wrap="square" rtlCol="0">
            <a:spAutoFit/>
          </a:bodyPr>
          <a:lstStyle/>
          <a:p>
            <a:r>
              <a:rPr lang="nb-NO" sz="1600" dirty="0" smtClean="0"/>
              <a:t>(WHO 2010, </a:t>
            </a:r>
            <a:r>
              <a:rPr lang="nb-NO" sz="1600" dirty="0"/>
              <a:t>V</a:t>
            </a:r>
            <a:r>
              <a:rPr lang="nb-NO" sz="1600" dirty="0" smtClean="0"/>
              <a:t>erhoeven et al. 2010, Verhoeven et al. 2007) </a:t>
            </a:r>
            <a:endParaRPr lang="nb-NO" sz="1600" dirty="0"/>
          </a:p>
        </p:txBody>
      </p:sp>
    </p:spTree>
    <p:extLst>
      <p:ext uri="{BB962C8B-B14F-4D97-AF65-F5344CB8AC3E}">
        <p14:creationId xmlns:p14="http://schemas.microsoft.com/office/powerpoint/2010/main" xmlns="" val="339842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xmlns="" val="0"/>
              </a:ext>
            </a:extLst>
          </a:blip>
          <a:srcRect t="15172" b="-2529"/>
          <a:stretch/>
        </p:blipFill>
        <p:spPr bwMode="auto">
          <a:xfrm>
            <a:off x="960410" y="2282698"/>
            <a:ext cx="2410937" cy="2980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2" name="Tittel 3"/>
          <p:cNvSpPr>
            <a:spLocks/>
          </p:cNvSpPr>
          <p:nvPr/>
        </p:nvSpPr>
        <p:spPr bwMode="auto">
          <a:xfrm>
            <a:off x="960410" y="1300034"/>
            <a:ext cx="7547157" cy="828039"/>
          </a:xfrm>
          <a:prstGeom prst="rect">
            <a:avLst/>
          </a:prstGeom>
          <a:noFill/>
          <a:ln>
            <a:noFill/>
          </a:ln>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b-NO" altLang="nb-NO" sz="2700" b="1" dirty="0">
                <a:solidFill>
                  <a:srgbClr val="85B769"/>
                </a:solidFill>
                <a:latin typeface="+mn-lt"/>
                <a:cs typeface="Arial" pitchFamily="34" charset="0"/>
              </a:rPr>
              <a:t>Bakgrunn </a:t>
            </a:r>
            <a:endParaRPr lang="nb-NO" altLang="nb-NO" sz="2700" b="1" i="1" dirty="0">
              <a:solidFill>
                <a:srgbClr val="85B769"/>
              </a:solidFill>
              <a:latin typeface="+mn-lt"/>
              <a:cs typeface="Arial" pitchFamily="34" charset="0"/>
            </a:endParaRPr>
          </a:p>
        </p:txBody>
      </p:sp>
      <p:sp>
        <p:nvSpPr>
          <p:cNvPr id="4" name="Plassholder for lysbildenummer 3"/>
          <p:cNvSpPr>
            <a:spLocks noGrp="1"/>
          </p:cNvSpPr>
          <p:nvPr>
            <p:ph type="sldNum" sz="quarter" idx="4294967295"/>
          </p:nvPr>
        </p:nvSpPr>
        <p:spPr/>
        <p:txBody>
          <a:bodyPr/>
          <a:lstStyle/>
          <a:p>
            <a:pPr>
              <a:defRPr/>
            </a:pPr>
            <a:fld id="{2F7B4DD2-F4B3-48C8-ADB4-90F2F018924A}" type="slidenum">
              <a:rPr lang="en-US" smtClean="0"/>
              <a:pPr>
                <a:defRPr/>
              </a:pPr>
              <a:t>4</a:t>
            </a:fld>
            <a:endParaRPr lang="en-US"/>
          </a:p>
        </p:txBody>
      </p:sp>
      <p:pic>
        <p:nvPicPr>
          <p:cNvPr id="11" name="Picture 11"/>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559016" y="2254426"/>
            <a:ext cx="2006303" cy="2734427"/>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Bilde 12"/>
          <p:cNvPicPr>
            <a:picLocks noChangeAspect="1"/>
          </p:cNvPicPr>
          <p:nvPr/>
        </p:nvPicPr>
        <p:blipFill rotWithShape="1">
          <a:blip r:embed="rId5" cstate="print"/>
          <a:srcRect l="2131" t="1113" r="2057"/>
          <a:stretch/>
        </p:blipFill>
        <p:spPr>
          <a:xfrm>
            <a:off x="5752989" y="2282698"/>
            <a:ext cx="1918142" cy="2737583"/>
          </a:xfrm>
          <a:prstGeom prst="rect">
            <a:avLst/>
          </a:prstGeom>
        </p:spPr>
      </p:pic>
      <p:sp>
        <p:nvSpPr>
          <p:cNvPr id="2" name="Plassholder for bunntekst 1"/>
          <p:cNvSpPr>
            <a:spLocks noGrp="1"/>
          </p:cNvSpPr>
          <p:nvPr>
            <p:ph type="ftr" sz="quarter" idx="11"/>
          </p:nvPr>
        </p:nvSpPr>
        <p:spPr/>
        <p:txBody>
          <a:bodyPr/>
          <a:lstStyle/>
          <a:p>
            <a:r>
              <a:rPr lang="nb-NO" dirty="0" smtClean="0"/>
              <a:t>Universitetet i Bergen</a:t>
            </a:r>
            <a:endParaRPr lang="nb-NO" dirty="0"/>
          </a:p>
        </p:txBody>
      </p:sp>
      <p:sp>
        <p:nvSpPr>
          <p:cNvPr id="3" name="Rektangel 2"/>
          <p:cNvSpPr/>
          <p:nvPr/>
        </p:nvSpPr>
        <p:spPr>
          <a:xfrm rot="710328">
            <a:off x="1274831" y="3161235"/>
            <a:ext cx="7132620" cy="1715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dirty="0" smtClean="0">
                <a:solidFill>
                  <a:schemeClr val="tx1"/>
                </a:solidFill>
              </a:rPr>
              <a:t>Mangler kunnskap om effekt av telemedisinsk oppfølging på kliniske utfall som: </a:t>
            </a:r>
          </a:p>
          <a:p>
            <a:pPr algn="ctr"/>
            <a:r>
              <a:rPr lang="nb-NO" sz="2800" b="1" dirty="0" smtClean="0">
                <a:solidFill>
                  <a:schemeClr val="tx1"/>
                </a:solidFill>
              </a:rPr>
              <a:t>tilheling, amputasjon død og pasient – og helsepersonells erfaringer </a:t>
            </a:r>
            <a:endParaRPr lang="nb-NO" sz="2800" b="1" dirty="0">
              <a:solidFill>
                <a:schemeClr val="tx1"/>
              </a:solidFill>
            </a:endParaRPr>
          </a:p>
        </p:txBody>
      </p:sp>
    </p:spTree>
    <p:extLst>
      <p:ext uri="{BB962C8B-B14F-4D97-AF65-F5344CB8AC3E}">
        <p14:creationId xmlns:p14="http://schemas.microsoft.com/office/powerpoint/2010/main" xmlns="" val="316708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3743" y="1185282"/>
            <a:ext cx="8194500" cy="1012500"/>
          </a:xfrm>
        </p:spPr>
        <p:txBody>
          <a:bodyPr>
            <a:normAutofit fontScale="90000"/>
          </a:bodyPr>
          <a:lstStyle/>
          <a:p>
            <a:r>
              <a:rPr lang="nb-NO" altLang="nb-NO" sz="2700" dirty="0" smtClean="0">
                <a:latin typeface="Arial" panose="020B0604020202020204" pitchFamily="34" charset="0"/>
              </a:rPr>
              <a:t>Telemedisinsk </a:t>
            </a:r>
            <a:r>
              <a:rPr lang="nb-NO" altLang="nb-NO" sz="2700" dirty="0">
                <a:latin typeface="Arial" panose="020B0604020202020204" pitchFamily="34" charset="0"/>
              </a:rPr>
              <a:t>utstyr – tett samarbeid</a:t>
            </a:r>
            <a:br>
              <a:rPr lang="nb-NO" altLang="nb-NO" sz="2700" dirty="0">
                <a:latin typeface="Arial" panose="020B0604020202020204" pitchFamily="34" charset="0"/>
              </a:rPr>
            </a:br>
            <a:endParaRPr lang="nb-NO" sz="2700" dirty="0"/>
          </a:p>
        </p:txBody>
      </p:sp>
      <p:sp>
        <p:nvSpPr>
          <p:cNvPr id="4" name="Plassholder for bunntekst 3"/>
          <p:cNvSpPr>
            <a:spLocks noGrp="1"/>
          </p:cNvSpPr>
          <p:nvPr>
            <p:ph type="ftr" sz="quarter" idx="10"/>
          </p:nvPr>
        </p:nvSpPr>
        <p:spPr/>
        <p:txBody>
          <a:bodyPr/>
          <a:lstStyle/>
          <a:p>
            <a:r>
              <a:rPr lang="nb-NO" smtClean="0"/>
              <a:t>Universitetet i Bergen</a:t>
            </a:r>
            <a:endParaRPr lang="nb-NO" dirty="0"/>
          </a:p>
        </p:txBody>
      </p:sp>
      <p:sp>
        <p:nvSpPr>
          <p:cNvPr id="5" name="Plassholder for lysbildenummer 4"/>
          <p:cNvSpPr>
            <a:spLocks noGrp="1"/>
          </p:cNvSpPr>
          <p:nvPr>
            <p:ph type="sldNum" sz="quarter" idx="11"/>
          </p:nvPr>
        </p:nvSpPr>
        <p:spPr/>
        <p:txBody>
          <a:bodyPr/>
          <a:lstStyle/>
          <a:p>
            <a:fld id="{D0BEE4E4-E047-6A49-BCB9-4D06E7BA237B}" type="slidenum">
              <a:rPr lang="nb-NO" smtClean="0"/>
              <a:pPr/>
              <a:t>5</a:t>
            </a:fld>
            <a:endParaRPr lang="nb-NO"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xmlns="" val="0"/>
              </a:ext>
            </a:extLst>
          </a:blip>
          <a:srcRect/>
          <a:stretch>
            <a:fillRect/>
          </a:stretch>
        </p:blipFill>
        <p:spPr bwMode="auto">
          <a:xfrm>
            <a:off x="915988" y="2389170"/>
            <a:ext cx="3167237" cy="3117070"/>
          </a:xfrm>
          <a:prstGeom prst="rect">
            <a:avLst/>
          </a:prstGeom>
          <a:solidFill>
            <a:schemeClr val="accent2"/>
          </a:solidFill>
          <a:ln>
            <a:noFill/>
          </a:ln>
          <a:extLst/>
        </p:spPr>
      </p:pic>
      <p:sp>
        <p:nvSpPr>
          <p:cNvPr id="7" name="TekstSylinder 6"/>
          <p:cNvSpPr txBox="1"/>
          <p:nvPr/>
        </p:nvSpPr>
        <p:spPr>
          <a:xfrm>
            <a:off x="2205216" y="4091517"/>
            <a:ext cx="588784" cy="300082"/>
          </a:xfrm>
          <a:prstGeom prst="rect">
            <a:avLst/>
          </a:prstGeom>
          <a:solidFill>
            <a:schemeClr val="tx1"/>
          </a:solidFill>
        </p:spPr>
        <p:txBody>
          <a:bodyPr wrap="square" rtlCol="0">
            <a:spAutoFit/>
          </a:bodyPr>
          <a:lstStyle/>
          <a:p>
            <a:endParaRPr lang="nb-NO" sz="1350" dirty="0"/>
          </a:p>
        </p:txBody>
      </p:sp>
      <p:pic>
        <p:nvPicPr>
          <p:cNvPr id="8" name="Plassholder for innhold 8"/>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5010387" y="2738870"/>
            <a:ext cx="2729614" cy="2417667"/>
          </a:xfrm>
          <a:prstGeom prst="rect">
            <a:avLst/>
          </a:prstGeom>
        </p:spPr>
      </p:pic>
    </p:spTree>
    <p:extLst>
      <p:ext uri="{BB962C8B-B14F-4D97-AF65-F5344CB8AC3E}">
        <p14:creationId xmlns:p14="http://schemas.microsoft.com/office/powerpoint/2010/main" xmlns="" val="2141095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203" y="1543050"/>
            <a:ext cx="7549221" cy="565156"/>
          </a:xfrm>
        </p:spPr>
        <p:txBody>
          <a:bodyPr/>
          <a:lstStyle/>
          <a:p>
            <a:r>
              <a:rPr lang="nb-NO" dirty="0" smtClean="0"/>
              <a:t/>
            </a:r>
            <a:br>
              <a:rPr lang="nb-NO" dirty="0" smtClean="0"/>
            </a:br>
            <a:r>
              <a:rPr lang="nb-NO" dirty="0"/>
              <a:t/>
            </a:r>
            <a:br>
              <a:rPr lang="nb-NO" dirty="0"/>
            </a:br>
            <a:r>
              <a:rPr lang="nb-NO" dirty="0" smtClean="0"/>
              <a:t/>
            </a:r>
            <a:br>
              <a:rPr lang="nb-NO" dirty="0" smtClean="0"/>
            </a:br>
            <a:r>
              <a:rPr lang="nb-NO" dirty="0" smtClean="0"/>
              <a:t/>
            </a:r>
            <a:br>
              <a:rPr lang="nb-NO" dirty="0" smtClean="0"/>
            </a:br>
            <a:r>
              <a:rPr lang="nb-NO" dirty="0"/>
              <a:t/>
            </a:r>
            <a:br>
              <a:rPr lang="nb-NO" dirty="0"/>
            </a:br>
            <a:r>
              <a:rPr lang="nb-NO" dirty="0" smtClean="0"/>
              <a:t>Hensikt studie 1</a:t>
            </a:r>
            <a:endParaRPr lang="nb-NO" dirty="0"/>
          </a:p>
        </p:txBody>
      </p:sp>
      <p:sp>
        <p:nvSpPr>
          <p:cNvPr id="3" name="Plassholder for innhold 2"/>
          <p:cNvSpPr>
            <a:spLocks noGrp="1"/>
          </p:cNvSpPr>
          <p:nvPr>
            <p:ph idx="1"/>
          </p:nvPr>
        </p:nvSpPr>
        <p:spPr>
          <a:xfrm>
            <a:off x="905612" y="2396554"/>
            <a:ext cx="8130884" cy="3768749"/>
          </a:xfrm>
        </p:spPr>
        <p:txBody>
          <a:bodyPr>
            <a:normAutofit/>
          </a:bodyPr>
          <a:lstStyle/>
          <a:p>
            <a:pPr marL="0" indent="0">
              <a:buNone/>
            </a:pPr>
            <a:r>
              <a:rPr lang="nb-NO" sz="2800" dirty="0"/>
              <a:t>Å vurdere om telemedisinsk oppfølging kunne </a:t>
            </a:r>
            <a:endParaRPr lang="nb-NO" sz="2800" dirty="0" smtClean="0"/>
          </a:p>
          <a:p>
            <a:pPr marL="0" indent="0">
              <a:buNone/>
            </a:pPr>
            <a:r>
              <a:rPr lang="nb-NO" sz="2800" dirty="0" smtClean="0"/>
              <a:t>bidra </a:t>
            </a:r>
            <a:r>
              <a:rPr lang="nb-NO" sz="2800" dirty="0"/>
              <a:t>til</a:t>
            </a:r>
            <a:r>
              <a:rPr lang="nb-NO" sz="2400" dirty="0"/>
              <a:t>:</a:t>
            </a:r>
            <a:endParaRPr lang="nb-NO" sz="2100" dirty="0"/>
          </a:p>
          <a:p>
            <a:pPr lvl="1"/>
            <a:r>
              <a:rPr lang="nb-NO" sz="2400" dirty="0"/>
              <a:t>et like godt oppfølgingstilbud i hjemmet</a:t>
            </a:r>
          </a:p>
          <a:p>
            <a:pPr lvl="1"/>
            <a:r>
              <a:rPr lang="nb-NO" sz="2400" dirty="0"/>
              <a:t>å levere samme behandling</a:t>
            </a:r>
          </a:p>
          <a:p>
            <a:pPr lvl="1"/>
            <a:r>
              <a:rPr lang="nb-NO" sz="2400" dirty="0"/>
              <a:t>en mer praktisk og integrert behandling</a:t>
            </a:r>
          </a:p>
          <a:p>
            <a:pPr marL="0" indent="0">
              <a:buNone/>
            </a:pPr>
            <a:r>
              <a:rPr lang="nb-NO" sz="2100" dirty="0"/>
              <a:t> </a:t>
            </a:r>
          </a:p>
          <a:p>
            <a:pPr marL="0" indent="0">
              <a:buNone/>
            </a:pPr>
            <a:r>
              <a:rPr lang="nb-NO" sz="2800" dirty="0"/>
              <a:t>sammenlignet med standard behandling</a:t>
            </a:r>
          </a:p>
        </p:txBody>
      </p:sp>
      <p:sp>
        <p:nvSpPr>
          <p:cNvPr id="4" name="Plassholder for bunntekst 3"/>
          <p:cNvSpPr>
            <a:spLocks noGrp="1"/>
          </p:cNvSpPr>
          <p:nvPr>
            <p:ph type="ftr" sz="quarter" idx="11"/>
          </p:nvPr>
        </p:nvSpPr>
        <p:spPr/>
        <p:txBody>
          <a:bodyPr/>
          <a:lstStyle/>
          <a:p>
            <a:r>
              <a:rPr lang="nb-NO" dirty="0" smtClean="0"/>
              <a:t>Universitetet i Bergen</a:t>
            </a:r>
            <a:endParaRPr lang="nb-NO" dirty="0"/>
          </a:p>
        </p:txBody>
      </p:sp>
      <p:sp>
        <p:nvSpPr>
          <p:cNvPr id="5" name="Plassholder for lysbildenummer 4"/>
          <p:cNvSpPr>
            <a:spLocks noGrp="1"/>
          </p:cNvSpPr>
          <p:nvPr>
            <p:ph type="sldNum" sz="quarter" idx="12"/>
          </p:nvPr>
        </p:nvSpPr>
        <p:spPr/>
        <p:txBody>
          <a:bodyPr/>
          <a:lstStyle/>
          <a:p>
            <a:r>
              <a:rPr lang="nb-NO" smtClean="0"/>
              <a:t>Side </a:t>
            </a:r>
            <a:fld id="{06C54713-27B5-4268-B680-29C9FB350413}" type="slidenum">
              <a:rPr lang="nb-NO" smtClean="0"/>
              <a:pPr/>
              <a:t>6</a:t>
            </a:fld>
            <a:endParaRPr lang="nb-NO" dirty="0"/>
          </a:p>
        </p:txBody>
      </p:sp>
    </p:spTree>
    <p:extLst>
      <p:ext uri="{BB962C8B-B14F-4D97-AF65-F5344CB8AC3E}">
        <p14:creationId xmlns:p14="http://schemas.microsoft.com/office/powerpoint/2010/main" xmlns="" val="3818533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7584" y="737727"/>
            <a:ext cx="7365504" cy="652934"/>
          </a:xfrm>
        </p:spPr>
        <p:txBody>
          <a:bodyPr/>
          <a:lstStyle/>
          <a:p>
            <a:r>
              <a:rPr lang="nb-NO" dirty="0" smtClean="0"/>
              <a:t>Metode</a:t>
            </a:r>
            <a:r>
              <a:rPr lang="nb-NO" sz="3200" dirty="0" smtClean="0"/>
              <a:t> </a:t>
            </a:r>
            <a:endParaRPr lang="nb-NO" sz="3200" dirty="0"/>
          </a:p>
        </p:txBody>
      </p:sp>
      <p:sp>
        <p:nvSpPr>
          <p:cNvPr id="3" name="Plassholder for innhold 2"/>
          <p:cNvSpPr>
            <a:spLocks noGrp="1"/>
          </p:cNvSpPr>
          <p:nvPr>
            <p:ph idx="1"/>
          </p:nvPr>
        </p:nvSpPr>
        <p:spPr>
          <a:xfrm>
            <a:off x="827584" y="1503430"/>
            <a:ext cx="7920880" cy="4661874"/>
          </a:xfrm>
        </p:spPr>
        <p:txBody>
          <a:bodyPr>
            <a:normAutofit fontScale="85000" lnSpcReduction="20000"/>
          </a:bodyPr>
          <a:lstStyle/>
          <a:p>
            <a:pPr marL="0" indent="0">
              <a:buNone/>
            </a:pPr>
            <a:r>
              <a:rPr lang="nb-NO" sz="1800" b="1" dirty="0" smtClean="0">
                <a:latin typeface="Arial" panose="020B0604020202020204" pitchFamily="34" charset="0"/>
                <a:cs typeface="Arial" panose="020B0604020202020204" pitchFamily="34" charset="0"/>
              </a:rPr>
              <a:t>Design</a:t>
            </a:r>
          </a:p>
          <a:p>
            <a:r>
              <a:rPr lang="nb-NO" sz="1800" dirty="0">
                <a:latin typeface="Arial" panose="020B0604020202020204" pitchFamily="34" charset="0"/>
                <a:cs typeface="Arial" panose="020B0604020202020204" pitchFamily="34" charset="0"/>
              </a:rPr>
              <a:t>K</a:t>
            </a:r>
            <a:r>
              <a:rPr lang="nb-NO" sz="1800" dirty="0" smtClean="0">
                <a:latin typeface="Arial" panose="020B0604020202020204" pitchFamily="34" charset="0"/>
                <a:cs typeface="Arial" panose="020B0604020202020204" pitchFamily="34" charset="0"/>
              </a:rPr>
              <a:t>luster randomisert kontrollert noninferiority studie.</a:t>
            </a:r>
          </a:p>
          <a:p>
            <a:pPr marL="0" indent="0">
              <a:buNone/>
            </a:pPr>
            <a:endParaRPr lang="nb-NO" sz="1800" b="1" dirty="0" smtClean="0">
              <a:latin typeface="Arial" panose="020B0604020202020204" pitchFamily="34" charset="0"/>
              <a:cs typeface="Arial" panose="020B0604020202020204" pitchFamily="34" charset="0"/>
            </a:endParaRPr>
          </a:p>
          <a:p>
            <a:pPr marL="0" indent="0">
              <a:buNone/>
            </a:pPr>
            <a:r>
              <a:rPr lang="nb-NO" sz="1800" b="1" dirty="0" smtClean="0">
                <a:latin typeface="Arial" panose="020B0604020202020204" pitchFamily="34" charset="0"/>
                <a:cs typeface="Arial" panose="020B0604020202020204" pitchFamily="34" charset="0"/>
              </a:rPr>
              <a:t>Deltagere</a:t>
            </a:r>
          </a:p>
          <a:p>
            <a:r>
              <a:rPr lang="nb-NO" sz="1800" dirty="0" smtClean="0">
                <a:latin typeface="Arial" panose="020B0604020202020204" pitchFamily="34" charset="0"/>
                <a:cs typeface="Arial" panose="020B0604020202020204" pitchFamily="34" charset="0"/>
              </a:rPr>
              <a:t>Pasienter med type 1 eller type 2 diabetes</a:t>
            </a:r>
            <a:r>
              <a:rPr lang="nb-NO" sz="1800" dirty="0">
                <a:latin typeface="Arial" panose="020B0604020202020204" pitchFamily="34" charset="0"/>
                <a:cs typeface="Arial" panose="020B0604020202020204" pitchFamily="34" charset="0"/>
              </a:rPr>
              <a:t>.</a:t>
            </a:r>
            <a:endParaRPr lang="nb-NO" sz="1800" dirty="0" smtClean="0">
              <a:latin typeface="Arial" panose="020B0604020202020204" pitchFamily="34" charset="0"/>
              <a:cs typeface="Arial" panose="020B0604020202020204" pitchFamily="34" charset="0"/>
            </a:endParaRPr>
          </a:p>
          <a:p>
            <a:r>
              <a:rPr lang="nb-NO" sz="1800" u="sng" dirty="0" smtClean="0">
                <a:latin typeface="Arial" panose="020B0604020202020204" pitchFamily="34" charset="0"/>
                <a:cs typeface="Arial" panose="020B0604020202020204" pitchFamily="34" charset="0"/>
              </a:rPr>
              <a:t>&gt;</a:t>
            </a:r>
            <a:r>
              <a:rPr lang="nb-NO" sz="1800" dirty="0" smtClean="0">
                <a:latin typeface="Arial" panose="020B0604020202020204" pitchFamily="34" charset="0"/>
                <a:cs typeface="Arial" panose="020B0604020202020204" pitchFamily="34" charset="0"/>
              </a:rPr>
              <a:t> 20 år med et nytt fotsår som ikke er behandlet i spesialisthelsetjenesten de siste 6 måneder.</a:t>
            </a:r>
          </a:p>
          <a:p>
            <a:pPr marL="0" indent="0">
              <a:buNone/>
            </a:pPr>
            <a:endParaRPr lang="nb-NO" sz="1800" b="1" dirty="0" smtClean="0">
              <a:latin typeface="Arial" panose="020B0604020202020204" pitchFamily="34" charset="0"/>
              <a:cs typeface="Arial" panose="020B0604020202020204" pitchFamily="34" charset="0"/>
            </a:endParaRPr>
          </a:p>
          <a:p>
            <a:pPr marL="0" indent="0">
              <a:buNone/>
            </a:pPr>
            <a:r>
              <a:rPr lang="nb-NO" sz="1800" b="1" dirty="0" smtClean="0">
                <a:latin typeface="Arial" panose="020B0604020202020204" pitchFamily="34" charset="0"/>
                <a:cs typeface="Arial" panose="020B0604020202020204" pitchFamily="34" charset="0"/>
              </a:rPr>
              <a:t>Randomisering </a:t>
            </a:r>
          </a:p>
          <a:p>
            <a:r>
              <a:rPr lang="nb-NO" sz="1800" dirty="0" smtClean="0">
                <a:latin typeface="Arial" panose="020B0604020202020204" pitchFamily="34" charset="0"/>
                <a:cs typeface="Arial" panose="020B0604020202020204" pitchFamily="34" charset="0"/>
              </a:rPr>
              <a:t>42 klusters basert på kommuner eller bydeler i Sør </a:t>
            </a:r>
            <a:r>
              <a:rPr lang="nb-NO" sz="1800" dirty="0">
                <a:latin typeface="Arial" panose="020B0604020202020204" pitchFamily="34" charset="0"/>
                <a:cs typeface="Arial" panose="020B0604020202020204" pitchFamily="34" charset="0"/>
              </a:rPr>
              <a:t>Rogaland og Hordaland </a:t>
            </a:r>
            <a:r>
              <a:rPr lang="nb-NO" sz="1800" dirty="0" smtClean="0">
                <a:latin typeface="Arial" panose="020B0604020202020204" pitchFamily="34" charset="0"/>
                <a:cs typeface="Arial" panose="020B0604020202020204" pitchFamily="34" charset="0"/>
              </a:rPr>
              <a:t>fylke.</a:t>
            </a:r>
          </a:p>
          <a:p>
            <a:endParaRPr lang="nb-NO" sz="1800" dirty="0" smtClean="0">
              <a:latin typeface="Arial" panose="020B0604020202020204" pitchFamily="34" charset="0"/>
              <a:cs typeface="Arial" panose="020B0604020202020204" pitchFamily="34" charset="0"/>
            </a:endParaRPr>
          </a:p>
          <a:p>
            <a:pPr marL="0" indent="0">
              <a:buNone/>
            </a:pPr>
            <a:r>
              <a:rPr lang="nb-NO" sz="1800" b="1" dirty="0" smtClean="0">
                <a:latin typeface="Arial" panose="020B0604020202020204" pitchFamily="34" charset="0"/>
                <a:cs typeface="Arial" panose="020B0604020202020204" pitchFamily="34" charset="0"/>
              </a:rPr>
              <a:t>Power kalkulering: </a:t>
            </a:r>
          </a:p>
          <a:p>
            <a:r>
              <a:rPr lang="nb-NO" sz="1800" dirty="0" smtClean="0">
                <a:latin typeface="Arial" panose="020B0604020202020204" pitchFamily="34" charset="0"/>
                <a:cs typeface="Arial" panose="020B0604020202020204" pitchFamily="34" charset="0"/>
              </a:rPr>
              <a:t>228 pasienter, 114 pasienter i hver gruppe.</a:t>
            </a:r>
          </a:p>
          <a:p>
            <a:pPr marL="0" indent="0">
              <a:buNone/>
            </a:pPr>
            <a:endParaRPr lang="nb-NO" sz="1800" dirty="0" smtClean="0">
              <a:latin typeface="Arial" panose="020B0604020202020204" pitchFamily="34" charset="0"/>
              <a:cs typeface="Arial" panose="020B0604020202020204" pitchFamily="34" charset="0"/>
            </a:endParaRPr>
          </a:p>
          <a:p>
            <a:pPr marL="0" indent="0">
              <a:buNone/>
            </a:pPr>
            <a:r>
              <a:rPr lang="nb-NO" sz="1800" b="1" dirty="0" smtClean="0">
                <a:latin typeface="Arial" panose="020B0604020202020204" pitchFamily="34" charset="0"/>
                <a:cs typeface="Arial" panose="020B0604020202020204" pitchFamily="34" charset="0"/>
              </a:rPr>
              <a:t>Oppfølgingstid:</a:t>
            </a:r>
            <a:endParaRPr lang="nb-NO" sz="1800" dirty="0" smtClean="0">
              <a:latin typeface="Arial" panose="020B0604020202020204" pitchFamily="34" charset="0"/>
              <a:cs typeface="Arial" panose="020B0604020202020204" pitchFamily="34" charset="0"/>
            </a:endParaRPr>
          </a:p>
          <a:p>
            <a:r>
              <a:rPr lang="nb-NO" sz="1800" dirty="0" smtClean="0">
                <a:cs typeface="Arial" panose="020B0604020202020204" pitchFamily="34" charset="0"/>
              </a:rPr>
              <a:t>Hver pasient ble fulgt</a:t>
            </a:r>
            <a:r>
              <a:rPr lang="nb-NO" sz="1800" b="1" dirty="0" smtClean="0">
                <a:cs typeface="Arial" panose="020B0604020202020204" pitchFamily="34" charset="0"/>
              </a:rPr>
              <a:t> </a:t>
            </a:r>
            <a:r>
              <a:rPr lang="nb-NO" sz="1800" dirty="0" smtClean="0">
                <a:cs typeface="Arial" panose="020B0604020202020204" pitchFamily="34" charset="0"/>
              </a:rPr>
              <a:t>opp til tilheling, amputasjon eller død, men maksimum i 12 måneder.</a:t>
            </a:r>
            <a:endParaRPr lang="nb-NO" sz="1800" dirty="0">
              <a:cs typeface="Arial" panose="020B0604020202020204" pitchFamily="34" charset="0"/>
            </a:endParaRPr>
          </a:p>
          <a:p>
            <a:pPr marL="0" indent="0">
              <a:buNone/>
            </a:pPr>
            <a:endParaRPr lang="nb-NO" sz="1800" dirty="0" smtClean="0">
              <a:latin typeface="Arial" panose="020B0604020202020204" pitchFamily="34" charset="0"/>
              <a:cs typeface="Arial" panose="020B0604020202020204" pitchFamily="34" charset="0"/>
            </a:endParaRPr>
          </a:p>
          <a:p>
            <a:pPr marL="0" indent="0">
              <a:buNone/>
            </a:pPr>
            <a:r>
              <a:rPr lang="nb-NO" sz="1800" b="1" dirty="0" smtClean="0">
                <a:latin typeface="Arial" panose="020B0604020202020204" pitchFamily="34" charset="0"/>
                <a:cs typeface="Arial" panose="020B0604020202020204" pitchFamily="34" charset="0"/>
              </a:rPr>
              <a:t>Datainnsamling </a:t>
            </a:r>
            <a:endParaRPr lang="nb-NO" sz="1800" dirty="0" smtClean="0">
              <a:latin typeface="Arial" panose="020B0604020202020204" pitchFamily="34" charset="0"/>
              <a:cs typeface="Arial" panose="020B0604020202020204" pitchFamily="34" charset="0"/>
            </a:endParaRPr>
          </a:p>
          <a:p>
            <a:r>
              <a:rPr lang="nb-NO" sz="1800" dirty="0" smtClean="0">
                <a:latin typeface="Arial" panose="020B0604020202020204" pitchFamily="34" charset="0"/>
                <a:cs typeface="Arial" panose="020B0604020202020204" pitchFamily="34" charset="0"/>
              </a:rPr>
              <a:t>I perioden 2012 til 2017.</a:t>
            </a:r>
            <a:endParaRPr lang="nb-NO" sz="1800" dirty="0">
              <a:latin typeface="Arial" panose="020B0604020202020204" pitchFamily="34" charset="0"/>
              <a:cs typeface="Arial" panose="020B0604020202020204" pitchFamily="34" charset="0"/>
            </a:endParaRPr>
          </a:p>
          <a:p>
            <a:endParaRPr lang="nb-NO" dirty="0" smtClean="0">
              <a:latin typeface="Arial" panose="020B0604020202020204" pitchFamily="34" charset="0"/>
              <a:cs typeface="Arial" panose="020B0604020202020204" pitchFamily="34" charset="0"/>
            </a:endParaRPr>
          </a:p>
          <a:p>
            <a:pPr marL="0" indent="0">
              <a:buNone/>
            </a:pPr>
            <a:endParaRPr lang="nb-NO" dirty="0" smtClean="0">
              <a:latin typeface="Arial" panose="020B0604020202020204" pitchFamily="34" charset="0"/>
              <a:cs typeface="Arial" panose="020B0604020202020204" pitchFamily="34" charset="0"/>
            </a:endParaRPr>
          </a:p>
          <a:p>
            <a:pPr marL="0" indent="0">
              <a:buNone/>
            </a:pPr>
            <a:endParaRPr lang="nb-NO" dirty="0" smtClean="0"/>
          </a:p>
          <a:p>
            <a:pPr marL="0" indent="0">
              <a:buNone/>
            </a:pPr>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dirty="0" smtClean="0"/>
              <a:t>Side </a:t>
            </a:r>
            <a:fld id="{06C54713-27B5-4268-B680-29C9FB350413}" type="slidenum">
              <a:rPr lang="nb-NO" smtClean="0"/>
              <a:pPr/>
              <a:t>7</a:t>
            </a:fld>
            <a:endParaRPr lang="nb-NO" dirty="0"/>
          </a:p>
        </p:txBody>
      </p:sp>
    </p:spTree>
    <p:extLst>
      <p:ext uri="{BB962C8B-B14F-4D97-AF65-F5344CB8AC3E}">
        <p14:creationId xmlns:p14="http://schemas.microsoft.com/office/powerpoint/2010/main" xmlns="" val="230453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Metode</a:t>
            </a:r>
            <a:r>
              <a:rPr lang="nb-NO" dirty="0" smtClean="0"/>
              <a:t> </a:t>
            </a:r>
            <a:r>
              <a:rPr lang="nb-NO" sz="2800" dirty="0" smtClean="0"/>
              <a:t>(2)</a:t>
            </a:r>
            <a:endParaRPr lang="nb-NO" sz="2800" dirty="0"/>
          </a:p>
        </p:txBody>
      </p:sp>
      <p:sp>
        <p:nvSpPr>
          <p:cNvPr id="3" name="Plassholder for innhold 2"/>
          <p:cNvSpPr>
            <a:spLocks noGrp="1"/>
          </p:cNvSpPr>
          <p:nvPr>
            <p:ph idx="1"/>
          </p:nvPr>
        </p:nvSpPr>
        <p:spPr/>
        <p:txBody>
          <a:bodyPr>
            <a:normAutofit/>
          </a:bodyPr>
          <a:lstStyle/>
          <a:p>
            <a:pPr marL="0" indent="0">
              <a:buNone/>
            </a:pPr>
            <a:r>
              <a:rPr lang="nb-NO" sz="2800" dirty="0">
                <a:latin typeface="Arial" panose="020B0604020202020204" pitchFamily="34" charset="0"/>
                <a:cs typeface="Arial" panose="020B0604020202020204" pitchFamily="34" charset="0"/>
              </a:rPr>
              <a:t>P</a:t>
            </a:r>
            <a:r>
              <a:rPr lang="nb-NO" sz="2800" dirty="0" smtClean="0">
                <a:latin typeface="Arial" panose="020B0604020202020204" pitchFamily="34" charset="0"/>
                <a:cs typeface="Arial" panose="020B0604020202020204" pitchFamily="34" charset="0"/>
              </a:rPr>
              <a:t>rimære utfallsmål:</a:t>
            </a:r>
          </a:p>
          <a:p>
            <a:pPr marL="514350" indent="-457200"/>
            <a:r>
              <a:rPr lang="nb-NO" sz="2400" dirty="0" smtClean="0">
                <a:latin typeface="Arial" panose="020B0604020202020204" pitchFamily="34" charset="0"/>
                <a:cs typeface="Arial" panose="020B0604020202020204" pitchFamily="34" charset="0"/>
              </a:rPr>
              <a:t>Tilhelingstid </a:t>
            </a:r>
            <a:r>
              <a:rPr lang="nb-NO" sz="2400" dirty="0">
                <a:latin typeface="Arial" panose="020B0604020202020204" pitchFamily="34" charset="0"/>
                <a:cs typeface="Arial" panose="020B0604020202020204" pitchFamily="34" charset="0"/>
              </a:rPr>
              <a:t>m</a:t>
            </a:r>
            <a:r>
              <a:rPr lang="nb-NO" sz="2400" dirty="0" smtClean="0">
                <a:latin typeface="Arial" panose="020B0604020202020204" pitchFamily="34" charset="0"/>
                <a:cs typeface="Arial" panose="020B0604020202020204" pitchFamily="34" charset="0"/>
              </a:rPr>
              <a:t>ålt </a:t>
            </a:r>
            <a:r>
              <a:rPr lang="nb-NO" sz="2400" dirty="0">
                <a:latin typeface="Arial" panose="020B0604020202020204" pitchFamily="34" charset="0"/>
                <a:cs typeface="Arial" panose="020B0604020202020204" pitchFamily="34" charset="0"/>
              </a:rPr>
              <a:t>fra tidspunktet pasienten kom på </a:t>
            </a:r>
            <a:r>
              <a:rPr lang="nb-NO" sz="2400" dirty="0" smtClean="0">
                <a:latin typeface="Arial" panose="020B0604020202020204" pitchFamily="34" charset="0"/>
                <a:cs typeface="Arial" panose="020B0604020202020204" pitchFamily="34" charset="0"/>
              </a:rPr>
              <a:t>poliklinikken </a:t>
            </a:r>
            <a:r>
              <a:rPr lang="nb-NO" sz="2400" dirty="0">
                <a:latin typeface="Arial" panose="020B0604020202020204" pitchFamily="34" charset="0"/>
                <a:cs typeface="Arial" panose="020B0604020202020204" pitchFamily="34" charset="0"/>
              </a:rPr>
              <a:t>med diagnostisert fotsår til fotsåret var </a:t>
            </a:r>
            <a:r>
              <a:rPr lang="nb-NO" sz="2400" dirty="0" smtClean="0">
                <a:latin typeface="Arial" panose="020B0604020202020204" pitchFamily="34" charset="0"/>
                <a:cs typeface="Arial" panose="020B0604020202020204" pitchFamily="34" charset="0"/>
              </a:rPr>
              <a:t>tilhelet. </a:t>
            </a:r>
          </a:p>
          <a:p>
            <a:pPr marL="514350" indent="-457200"/>
            <a:r>
              <a:rPr lang="nb-NO" sz="2400" dirty="0" smtClean="0">
                <a:latin typeface="Arial" panose="020B0604020202020204" pitchFamily="34" charset="0"/>
                <a:cs typeface="Arial" panose="020B0604020202020204" pitchFamily="34" charset="0"/>
              </a:rPr>
              <a:t>Tilheling ble definert som sårtilheling uten minor eller major amputasjon.</a:t>
            </a:r>
            <a:endParaRPr lang="nb-NO" sz="2400" dirty="0">
              <a:latin typeface="Arial" panose="020B0604020202020204" pitchFamily="34" charset="0"/>
              <a:cs typeface="Arial" panose="020B0604020202020204" pitchFamily="34" charset="0"/>
            </a:endParaRPr>
          </a:p>
          <a:p>
            <a:pPr marL="0" indent="0">
              <a:buNone/>
            </a:pPr>
            <a:endParaRPr lang="nb-NO" sz="2400" dirty="0" smtClean="0">
              <a:latin typeface="Arial" panose="020B0604020202020204" pitchFamily="34" charset="0"/>
              <a:cs typeface="Arial" panose="020B0604020202020204" pitchFamily="34" charset="0"/>
            </a:endParaRPr>
          </a:p>
          <a:p>
            <a:pPr marL="57150" indent="0">
              <a:buNone/>
            </a:pPr>
            <a:endParaRPr lang="nb-NO" dirty="0" smtClean="0">
              <a:latin typeface="Arial" panose="020B0604020202020204" pitchFamily="34" charset="0"/>
              <a:cs typeface="Arial" panose="020B0604020202020204" pitchFamily="34" charset="0"/>
            </a:endParaRPr>
          </a:p>
          <a:p>
            <a:pPr marL="514350" indent="-457200"/>
            <a:endParaRPr lang="nb-NO" dirty="0" smtClean="0">
              <a:latin typeface="Arial" panose="020B0604020202020204" pitchFamily="34" charset="0"/>
              <a:cs typeface="Arial" panose="020B0604020202020204" pitchFamily="34" charset="0"/>
            </a:endParaRPr>
          </a:p>
          <a:p>
            <a:pPr marL="514350" indent="-457200"/>
            <a:endParaRPr lang="nb-NO" dirty="0" smtClean="0">
              <a:latin typeface="Arial" panose="020B0604020202020204" pitchFamily="34" charset="0"/>
              <a:cs typeface="Arial" panose="020B0604020202020204" pitchFamily="34" charset="0"/>
            </a:endParaRPr>
          </a:p>
          <a:p>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8</a:t>
            </a:fld>
            <a:endParaRPr lang="nb-NO" dirty="0"/>
          </a:p>
        </p:txBody>
      </p:sp>
    </p:spTree>
    <p:extLst>
      <p:ext uri="{BB962C8B-B14F-4D97-AF65-F5344CB8AC3E}">
        <p14:creationId xmlns:p14="http://schemas.microsoft.com/office/powerpoint/2010/main" xmlns="" val="317164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Metode</a:t>
            </a:r>
            <a:r>
              <a:rPr lang="nb-NO" dirty="0" smtClean="0"/>
              <a:t> </a:t>
            </a:r>
            <a:r>
              <a:rPr lang="nb-NO" sz="2800" dirty="0" smtClean="0"/>
              <a:t>(3)</a:t>
            </a:r>
            <a:endParaRPr lang="nb-NO" sz="2800" dirty="0"/>
          </a:p>
        </p:txBody>
      </p:sp>
      <p:sp>
        <p:nvSpPr>
          <p:cNvPr id="3" name="Plassholder for innhold 2"/>
          <p:cNvSpPr>
            <a:spLocks noGrp="1"/>
          </p:cNvSpPr>
          <p:nvPr>
            <p:ph idx="1"/>
          </p:nvPr>
        </p:nvSpPr>
        <p:spPr/>
        <p:txBody>
          <a:bodyPr/>
          <a:lstStyle/>
          <a:p>
            <a:pPr marL="0" indent="0">
              <a:buNone/>
            </a:pPr>
            <a:r>
              <a:rPr lang="nb-NO" dirty="0"/>
              <a:t>S</a:t>
            </a:r>
            <a:r>
              <a:rPr lang="nb-NO" dirty="0" smtClean="0"/>
              <a:t>ekundære utfallsmål var:</a:t>
            </a:r>
          </a:p>
          <a:p>
            <a:pPr marL="514350" indent="-457200"/>
            <a:r>
              <a:rPr lang="nb-NO" dirty="0" smtClean="0"/>
              <a:t>Amputasjon</a:t>
            </a:r>
          </a:p>
          <a:p>
            <a:pPr marL="514350" indent="-457200"/>
            <a:r>
              <a:rPr lang="nb-NO" dirty="0" smtClean="0"/>
              <a:t>Død</a:t>
            </a:r>
          </a:p>
          <a:p>
            <a:pPr marL="514350" indent="-457200"/>
            <a:r>
              <a:rPr lang="nb-NO" dirty="0" smtClean="0"/>
              <a:t>Antall konsultasjoner på poliklinikken</a:t>
            </a:r>
          </a:p>
          <a:p>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9</a:t>
            </a:fld>
            <a:endParaRPr lang="nb-NO" dirty="0"/>
          </a:p>
        </p:txBody>
      </p:sp>
    </p:spTree>
    <p:extLst>
      <p:ext uri="{BB962C8B-B14F-4D97-AF65-F5344CB8AC3E}">
        <p14:creationId xmlns:p14="http://schemas.microsoft.com/office/powerpoint/2010/main" xmlns="" val="2291029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UiB_norsk_rød-gen">
  <a:themeElements>
    <a:clrScheme name="Egendefinert 2">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10679</TotalTime>
  <Words>4072</Words>
  <Application>Microsoft Office PowerPoint</Application>
  <PresentationFormat>Skærmshow (4:3)</PresentationFormat>
  <Paragraphs>528</Paragraphs>
  <Slides>22</Slides>
  <Notes>22</Notes>
  <HiddenSlides>0</HiddenSlides>
  <MMClips>0</MMClips>
  <ScaleCrop>false</ScaleCrop>
  <HeadingPairs>
    <vt:vector size="4" baseType="variant">
      <vt:variant>
        <vt:lpstr>Tema</vt:lpstr>
      </vt:variant>
      <vt:variant>
        <vt:i4>1</vt:i4>
      </vt:variant>
      <vt:variant>
        <vt:lpstr>Diastitler</vt:lpstr>
      </vt:variant>
      <vt:variant>
        <vt:i4>22</vt:i4>
      </vt:variant>
    </vt:vector>
  </HeadingPairs>
  <TitlesOfParts>
    <vt:vector size="23" baseType="lpstr">
      <vt:lpstr>UiB_norsk_rød-gen</vt:lpstr>
      <vt:lpstr> Telemedisinsk oppfølging av diabetes fotsår-  en større mulighet for kontinuitet og brukermedvirkning?  </vt:lpstr>
      <vt:lpstr>Diabetes fotsår</vt:lpstr>
      <vt:lpstr>Telemedisin</vt:lpstr>
      <vt:lpstr>Dias nummer 4</vt:lpstr>
      <vt:lpstr>Telemedisinsk utstyr – tett samarbeid </vt:lpstr>
      <vt:lpstr>     Hensikt studie 1</vt:lpstr>
      <vt:lpstr>Metode </vt:lpstr>
      <vt:lpstr>Metode (2)</vt:lpstr>
      <vt:lpstr>Metode (3)</vt:lpstr>
      <vt:lpstr>Rekruttering </vt:lpstr>
      <vt:lpstr>Intervensjon</vt:lpstr>
      <vt:lpstr>Resultat: Baseline</vt:lpstr>
      <vt:lpstr> </vt:lpstr>
      <vt:lpstr>Resultat: Sekundære utfallsmål</vt:lpstr>
      <vt:lpstr>Konklusjon</vt:lpstr>
      <vt:lpstr>Hensikt studie 2</vt:lpstr>
      <vt:lpstr>Metode </vt:lpstr>
      <vt:lpstr>Pasientperspektivet</vt:lpstr>
      <vt:lpstr>Konklusjon</vt:lpstr>
      <vt:lpstr>Medfører TM bedre kontinuitet og brukermedvirkning?</vt:lpstr>
      <vt:lpstr>Dias nummer 21</vt:lpstr>
      <vt:lpstr>Resultat: Primære utfallsmål (tilhelingstid)</vt:lpstr>
    </vt:vector>
  </TitlesOfParts>
  <Company>UiB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Rolf</cp:lastModifiedBy>
  <cp:revision>877</cp:revision>
  <cp:lastPrinted>2018-10-07T09:29:35Z</cp:lastPrinted>
  <dcterms:created xsi:type="dcterms:W3CDTF">2015-10-30T09:38:42Z</dcterms:created>
  <dcterms:modified xsi:type="dcterms:W3CDTF">2018-10-08T06:54:21Z</dcterms:modified>
</cp:coreProperties>
</file>